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59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43" d="100"/>
          <a:sy n="143" d="100"/>
        </p:scale>
        <p:origin x="38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041781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2.png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4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4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3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50D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64008"/>
          </a:xfrm>
          <a:prstGeom prst="rect">
            <a:avLst/>
          </a:prstGeom>
          <a:solidFill>
            <a:srgbClr val="00C2FF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64008"/>
            <a:ext cx="7132320" cy="6336792"/>
          </a:xfrm>
          <a:prstGeom prst="rect">
            <a:avLst/>
          </a:prstGeom>
          <a:solidFill>
            <a:srgbClr val="0D2B55">
              <a:alpha val="28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7132320" y="0"/>
            <a:ext cx="54864" cy="6858000"/>
          </a:xfrm>
          <a:prstGeom prst="rect">
            <a:avLst/>
          </a:prstGeom>
          <a:solidFill>
            <a:srgbClr val="00C2FF">
              <a:alpha val="5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7315200" y="0"/>
            <a:ext cx="27432" cy="6858000"/>
          </a:xfrm>
          <a:prstGeom prst="rect">
            <a:avLst/>
          </a:prstGeom>
          <a:solidFill>
            <a:srgbClr val="00C2FF">
              <a:alpha val="3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>
            <a:alphaModFix amt="92000"/>
          </a:blip>
          <a:stretch>
            <a:fillRect/>
          </a:stretch>
        </p:blipFill>
        <p:spPr>
          <a:xfrm>
            <a:off x="7726680" y="1106424"/>
            <a:ext cx="4251960" cy="425196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594360" y="320040"/>
            <a:ext cx="64008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kern="0" spc="800" dirty="0">
                <a:solidFill>
                  <a:srgbClr val="00C2FF"/>
                </a:solidFill>
              </a:rPr>
              <a:t>MONEYCHOICE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594360" y="777240"/>
            <a:ext cx="64008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kern="0" spc="800" dirty="0">
                <a:solidFill>
                  <a:srgbClr val="FFFFFF"/>
                </a:solidFill>
              </a:rPr>
              <a:t>CAPITAL</a:t>
            </a:r>
            <a:endParaRPr lang="en-US" sz="1300" dirty="0"/>
          </a:p>
        </p:txBody>
      </p:sp>
      <p:sp>
        <p:nvSpPr>
          <p:cNvPr id="9" name="Shape 6"/>
          <p:cNvSpPr/>
          <p:nvPr/>
        </p:nvSpPr>
        <p:spPr>
          <a:xfrm>
            <a:off x="594360" y="1353312"/>
            <a:ext cx="3474720" cy="27432"/>
          </a:xfrm>
          <a:prstGeom prst="rect">
            <a:avLst/>
          </a:prstGeom>
          <a:solidFill>
            <a:srgbClr val="00C2FF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7"/>
          <p:cNvSpPr/>
          <p:nvPr/>
        </p:nvSpPr>
        <p:spPr>
          <a:xfrm>
            <a:off x="594360" y="1508760"/>
            <a:ext cx="640080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</a:rPr>
              <a:t>The Future of Quantum Investing</a:t>
            </a:r>
            <a:endParaRPr lang="en-US" sz="3400" dirty="0"/>
          </a:p>
        </p:txBody>
      </p:sp>
      <p:sp>
        <p:nvSpPr>
          <p:cNvPr id="11" name="Text 8"/>
          <p:cNvSpPr/>
          <p:nvPr/>
        </p:nvSpPr>
        <p:spPr>
          <a:xfrm>
            <a:off x="594360" y="2084832"/>
            <a:ext cx="640080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00C2FF"/>
                </a:solidFill>
              </a:rPr>
              <a:t>Is Already Here.</a:t>
            </a:r>
            <a:endParaRPr lang="en-US" sz="3400" dirty="0"/>
          </a:p>
        </p:txBody>
      </p:sp>
      <p:sp>
        <p:nvSpPr>
          <p:cNvPr id="12" name="Text 9"/>
          <p:cNvSpPr/>
          <p:nvPr/>
        </p:nvSpPr>
        <p:spPr>
          <a:xfrm>
            <a:off x="594360" y="2907792"/>
            <a:ext cx="621792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55000"/>
              </a:lnSpc>
              <a:buNone/>
            </a:pPr>
            <a:r>
              <a:rPr lang="en-US" sz="1500" dirty="0">
                <a:solidFill>
                  <a:srgbClr val="B0C4DE"/>
                </a:solidFill>
              </a:rPr>
              <a:t>Quantum-powered algorithms. 80%+ accuracy since 2016.</a:t>
            </a:r>
            <a:endParaRPr lang="en-US" sz="1500" dirty="0"/>
          </a:p>
          <a:p>
            <a:pPr marL="0" indent="0">
              <a:lnSpc>
                <a:spcPct val="155000"/>
              </a:lnSpc>
              <a:buNone/>
            </a:pPr>
            <a:r>
              <a:rPr lang="en-US" sz="1500" dirty="0">
                <a:solidFill>
                  <a:srgbClr val="B0C4DE"/>
                </a:solidFill>
              </a:rPr>
              <a:t>A proven edge that Wall Street cannot replicate.</a:t>
            </a:r>
            <a:endParaRPr lang="en-US" sz="1500" dirty="0"/>
          </a:p>
        </p:txBody>
      </p:sp>
      <p:sp>
        <p:nvSpPr>
          <p:cNvPr id="13" name="Shape 10"/>
          <p:cNvSpPr/>
          <p:nvPr/>
        </p:nvSpPr>
        <p:spPr>
          <a:xfrm>
            <a:off x="594360" y="3950208"/>
            <a:ext cx="2743200" cy="960120"/>
          </a:xfrm>
          <a:prstGeom prst="rect">
            <a:avLst/>
          </a:prstGeom>
          <a:solidFill>
            <a:srgbClr val="0D2B55"/>
          </a:solidFill>
          <a:ln w="19050">
            <a:solidFill>
              <a:srgbClr val="00C2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1"/>
          <p:cNvSpPr/>
          <p:nvPr/>
        </p:nvSpPr>
        <p:spPr>
          <a:xfrm>
            <a:off x="594360" y="4023360"/>
            <a:ext cx="27432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00C2FF"/>
                </a:solidFill>
              </a:rPr>
              <a:t>80%+</a:t>
            </a:r>
            <a:endParaRPr lang="en-US" sz="2800" dirty="0"/>
          </a:p>
        </p:txBody>
      </p:sp>
      <p:sp>
        <p:nvSpPr>
          <p:cNvPr id="15" name="Text 12"/>
          <p:cNvSpPr/>
          <p:nvPr/>
        </p:nvSpPr>
        <p:spPr>
          <a:xfrm>
            <a:off x="594360" y="4517136"/>
            <a:ext cx="2743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B0C4DE"/>
                </a:solidFill>
              </a:rPr>
              <a:t>Prediction Accuracy Since 2016</a:t>
            </a:r>
            <a:endParaRPr lang="en-US" sz="1100" dirty="0"/>
          </a:p>
        </p:txBody>
      </p:sp>
      <p:sp>
        <p:nvSpPr>
          <p:cNvPr id="16" name="Shape 13"/>
          <p:cNvSpPr/>
          <p:nvPr/>
        </p:nvSpPr>
        <p:spPr>
          <a:xfrm>
            <a:off x="3611880" y="3950208"/>
            <a:ext cx="2743200" cy="960120"/>
          </a:xfrm>
          <a:prstGeom prst="rect">
            <a:avLst/>
          </a:prstGeom>
          <a:solidFill>
            <a:srgbClr val="0D2B55"/>
          </a:solidFill>
          <a:ln w="19050">
            <a:solidFill>
              <a:srgbClr val="00C2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4"/>
          <p:cNvSpPr/>
          <p:nvPr/>
        </p:nvSpPr>
        <p:spPr>
          <a:xfrm>
            <a:off x="3611880" y="4023360"/>
            <a:ext cx="27432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00C2FF"/>
                </a:solidFill>
              </a:rPr>
              <a:t>20+</a:t>
            </a:r>
            <a:endParaRPr lang="en-US" sz="2800" dirty="0"/>
          </a:p>
        </p:txBody>
      </p:sp>
      <p:sp>
        <p:nvSpPr>
          <p:cNvPr id="18" name="Text 15"/>
          <p:cNvSpPr/>
          <p:nvPr/>
        </p:nvSpPr>
        <p:spPr>
          <a:xfrm>
            <a:off x="3611880" y="4517136"/>
            <a:ext cx="2743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B0C4DE"/>
                </a:solidFill>
              </a:rPr>
              <a:t>Years of Proprietary Research</a:t>
            </a:r>
            <a:endParaRPr lang="en-US" sz="1100" dirty="0"/>
          </a:p>
        </p:txBody>
      </p:sp>
      <p:sp>
        <p:nvSpPr>
          <p:cNvPr id="19" name="Shape 16"/>
          <p:cNvSpPr/>
          <p:nvPr/>
        </p:nvSpPr>
        <p:spPr>
          <a:xfrm>
            <a:off x="0" y="6400800"/>
            <a:ext cx="12161520" cy="457200"/>
          </a:xfrm>
          <a:prstGeom prst="rect">
            <a:avLst/>
          </a:prstGeom>
          <a:solidFill>
            <a:srgbClr val="0A1628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7"/>
          <p:cNvSpPr/>
          <p:nvPr/>
        </p:nvSpPr>
        <p:spPr>
          <a:xfrm>
            <a:off x="0" y="6464808"/>
            <a:ext cx="1216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B8DB0"/>
                </a:solidFill>
              </a:rPr>
              <a:t>CONFIDENTIAL — FOR ACCREDITED INVESTORS ONLY  |  moneychoice.us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50D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64008"/>
          </a:xfrm>
          <a:prstGeom prst="rect">
            <a:avLst/>
          </a:prstGeom>
          <a:solidFill>
            <a:srgbClr val="F0B429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02920" y="182880"/>
            <a:ext cx="45720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00C2FF"/>
                </a:solidFill>
              </a:rPr>
              <a:t>TRACTION &amp; MILESTONES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475488"/>
            <a:ext cx="1005840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FFFFFF"/>
                </a:solidFill>
              </a:rPr>
              <a:t>A 20-Year Journey. Perfected. Now Scaling.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457200" y="3200400"/>
            <a:ext cx="11247120" cy="36576"/>
          </a:xfrm>
          <a:prstGeom prst="rect">
            <a:avLst/>
          </a:prstGeom>
          <a:solidFill>
            <a:srgbClr val="00C2FF">
              <a:alpha val="50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374904" y="3118104"/>
            <a:ext cx="164592" cy="164592"/>
          </a:xfrm>
          <a:prstGeom prst="line">
            <a:avLst/>
          </a:prstGeom>
          <a:solidFill>
            <a:srgbClr val="6B8DB0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448056" y="2331720"/>
            <a:ext cx="18288" cy="795528"/>
          </a:xfrm>
          <a:prstGeom prst="rect">
            <a:avLst/>
          </a:prstGeom>
          <a:solidFill>
            <a:srgbClr val="1A3A6B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-45720" y="2231136"/>
            <a:ext cx="10058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6B8DB0"/>
                </a:solidFill>
              </a:rPr>
              <a:t>2004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-137160" y="1719072"/>
            <a:ext cx="1188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25000"/>
              </a:lnSpc>
              <a:buNone/>
            </a:pPr>
            <a:r>
              <a:rPr lang="en-US" sz="800" dirty="0">
                <a:solidFill>
                  <a:srgbClr val="B0C4DE"/>
                </a:solidFill>
              </a:rPr>
              <a:t>Market research</a:t>
            </a:r>
            <a:endParaRPr lang="en-US" sz="800" dirty="0"/>
          </a:p>
          <a:p>
            <a:pPr marL="0" indent="0" algn="ctr">
              <a:lnSpc>
                <a:spcPct val="125000"/>
              </a:lnSpc>
              <a:buNone/>
            </a:pPr>
            <a:r>
              <a:rPr lang="en-US" sz="800" dirty="0">
                <a:solidFill>
                  <a:srgbClr val="B0C4DE"/>
                </a:solidFill>
              </a:rPr>
              <a:t>begins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1624584" y="3118104"/>
            <a:ext cx="164592" cy="164592"/>
          </a:xfrm>
          <a:prstGeom prst="line">
            <a:avLst/>
          </a:prstGeom>
          <a:solidFill>
            <a:srgbClr val="6B8DB0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1697736" y="3282696"/>
            <a:ext cx="18288" cy="795528"/>
          </a:xfrm>
          <a:prstGeom prst="rect">
            <a:avLst/>
          </a:prstGeom>
          <a:solidFill>
            <a:srgbClr val="1A3A6B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1203960" y="4114800"/>
            <a:ext cx="10058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6B8DB0"/>
                </a:solidFill>
              </a:rPr>
              <a:t>2009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1112520" y="4407408"/>
            <a:ext cx="1188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25000"/>
              </a:lnSpc>
              <a:buNone/>
            </a:pPr>
            <a:r>
              <a:rPr lang="en-US" sz="800" dirty="0">
                <a:solidFill>
                  <a:srgbClr val="B0C4DE"/>
                </a:solidFill>
              </a:rPr>
              <a:t>TINO IQ</a:t>
            </a:r>
            <a:endParaRPr lang="en-US" sz="800" dirty="0"/>
          </a:p>
          <a:p>
            <a:pPr marL="0" indent="0" algn="ctr">
              <a:lnSpc>
                <a:spcPct val="125000"/>
              </a:lnSpc>
              <a:buNone/>
            </a:pPr>
            <a:r>
              <a:rPr lang="en-US" sz="800" dirty="0">
                <a:solidFill>
                  <a:srgbClr val="B0C4DE"/>
                </a:solidFill>
              </a:rPr>
              <a:t>founded</a:t>
            </a:r>
            <a:endParaRPr lang="en-US" sz="800" dirty="0"/>
          </a:p>
        </p:txBody>
      </p:sp>
      <p:sp>
        <p:nvSpPr>
          <p:cNvPr id="14" name="Shape 12"/>
          <p:cNvSpPr/>
          <p:nvPr/>
        </p:nvSpPr>
        <p:spPr>
          <a:xfrm>
            <a:off x="2874264" y="3118104"/>
            <a:ext cx="164592" cy="164592"/>
          </a:xfrm>
          <a:prstGeom prst="line">
            <a:avLst/>
          </a:prstGeom>
          <a:solidFill>
            <a:srgbClr val="0082CC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2947416" y="2331720"/>
            <a:ext cx="18288" cy="795528"/>
          </a:xfrm>
          <a:prstGeom prst="rect">
            <a:avLst/>
          </a:prstGeom>
          <a:solidFill>
            <a:srgbClr val="1A3A6B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2453640" y="2231136"/>
            <a:ext cx="10058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0082CC"/>
                </a:solidFill>
              </a:rPr>
              <a:t>2015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2362200" y="1719072"/>
            <a:ext cx="1188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25000"/>
              </a:lnSpc>
              <a:buNone/>
            </a:pPr>
            <a:r>
              <a:rPr lang="en-US" sz="800" dirty="0">
                <a:solidFill>
                  <a:srgbClr val="B0C4DE"/>
                </a:solidFill>
              </a:rPr>
              <a:t>YELP &amp; RRC —</a:t>
            </a:r>
            <a:endParaRPr lang="en-US" sz="800" dirty="0"/>
          </a:p>
          <a:p>
            <a:pPr marL="0" indent="0" algn="ctr">
              <a:lnSpc>
                <a:spcPct val="125000"/>
              </a:lnSpc>
              <a:buNone/>
            </a:pPr>
            <a:r>
              <a:rPr lang="en-US" sz="800" dirty="0">
                <a:solidFill>
                  <a:srgbClr val="B0C4DE"/>
                </a:solidFill>
              </a:rPr>
              <a:t>first public wins</a:t>
            </a:r>
            <a:endParaRPr lang="en-US" sz="800" dirty="0"/>
          </a:p>
        </p:txBody>
      </p:sp>
      <p:sp>
        <p:nvSpPr>
          <p:cNvPr id="18" name="Shape 16"/>
          <p:cNvSpPr/>
          <p:nvPr/>
        </p:nvSpPr>
        <p:spPr>
          <a:xfrm>
            <a:off x="4123944" y="3118104"/>
            <a:ext cx="164592" cy="164592"/>
          </a:xfrm>
          <a:prstGeom prst="line">
            <a:avLst/>
          </a:prstGeom>
          <a:solidFill>
            <a:srgbClr val="00C2FF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4197096" y="3282696"/>
            <a:ext cx="18288" cy="795528"/>
          </a:xfrm>
          <a:prstGeom prst="rect">
            <a:avLst/>
          </a:prstGeom>
          <a:solidFill>
            <a:srgbClr val="1A3A6B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3703320" y="4114800"/>
            <a:ext cx="10058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00C2FF"/>
                </a:solidFill>
              </a:rPr>
              <a:t>2016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3611880" y="4407408"/>
            <a:ext cx="1188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25000"/>
              </a:lnSpc>
              <a:buNone/>
            </a:pPr>
            <a:r>
              <a:rPr lang="en-US" sz="800" dirty="0">
                <a:solidFill>
                  <a:srgbClr val="B0C4DE"/>
                </a:solidFill>
              </a:rPr>
              <a:t>80%+ accuracy</a:t>
            </a:r>
            <a:endParaRPr lang="en-US" sz="800" dirty="0"/>
          </a:p>
          <a:p>
            <a:pPr marL="0" indent="0" algn="ctr">
              <a:lnSpc>
                <a:spcPct val="125000"/>
              </a:lnSpc>
              <a:buNone/>
            </a:pPr>
            <a:r>
              <a:rPr lang="en-US" sz="800" dirty="0">
                <a:solidFill>
                  <a:srgbClr val="B0C4DE"/>
                </a:solidFill>
              </a:rPr>
              <a:t>milestone</a:t>
            </a:r>
            <a:endParaRPr lang="en-US" sz="800" dirty="0"/>
          </a:p>
        </p:txBody>
      </p:sp>
      <p:sp>
        <p:nvSpPr>
          <p:cNvPr id="22" name="Shape 20"/>
          <p:cNvSpPr/>
          <p:nvPr/>
        </p:nvSpPr>
        <p:spPr>
          <a:xfrm>
            <a:off x="5373624" y="3118104"/>
            <a:ext cx="164592" cy="164592"/>
          </a:xfrm>
          <a:prstGeom prst="line">
            <a:avLst/>
          </a:prstGeom>
          <a:solidFill>
            <a:srgbClr val="00C2FF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Shape 21"/>
          <p:cNvSpPr/>
          <p:nvPr/>
        </p:nvSpPr>
        <p:spPr>
          <a:xfrm>
            <a:off x="5446776" y="2331720"/>
            <a:ext cx="18288" cy="795528"/>
          </a:xfrm>
          <a:prstGeom prst="rect">
            <a:avLst/>
          </a:prstGeom>
          <a:solidFill>
            <a:srgbClr val="1A3A6B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4953000" y="2231136"/>
            <a:ext cx="10058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00C2FF"/>
                </a:solidFill>
              </a:rPr>
              <a:t>2017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4861560" y="1719072"/>
            <a:ext cx="1188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25000"/>
              </a:lnSpc>
              <a:buNone/>
            </a:pPr>
            <a:r>
              <a:rPr lang="en-US" sz="800" dirty="0">
                <a:solidFill>
                  <a:srgbClr val="B0C4DE"/>
                </a:solidFill>
              </a:rPr>
              <a:t>App launch,</a:t>
            </a:r>
            <a:endParaRPr lang="en-US" sz="800" dirty="0"/>
          </a:p>
          <a:p>
            <a:pPr marL="0" indent="0" algn="ctr">
              <a:lnSpc>
                <a:spcPct val="125000"/>
              </a:lnSpc>
              <a:buNone/>
            </a:pPr>
            <a:r>
              <a:rPr lang="en-US" sz="800" dirty="0">
                <a:solidFill>
                  <a:srgbClr val="B0C4DE"/>
                </a:solidFill>
              </a:rPr>
              <a:t>2,900+ users</a:t>
            </a:r>
            <a:endParaRPr lang="en-US" sz="800" dirty="0"/>
          </a:p>
        </p:txBody>
      </p:sp>
      <p:sp>
        <p:nvSpPr>
          <p:cNvPr id="26" name="Shape 24"/>
          <p:cNvSpPr/>
          <p:nvPr/>
        </p:nvSpPr>
        <p:spPr>
          <a:xfrm>
            <a:off x="6623304" y="3118104"/>
            <a:ext cx="164592" cy="164592"/>
          </a:xfrm>
          <a:prstGeom prst="line">
            <a:avLst/>
          </a:prstGeom>
          <a:solidFill>
            <a:srgbClr val="F0B429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Shape 25"/>
          <p:cNvSpPr/>
          <p:nvPr/>
        </p:nvSpPr>
        <p:spPr>
          <a:xfrm>
            <a:off x="6696456" y="3282696"/>
            <a:ext cx="18288" cy="795528"/>
          </a:xfrm>
          <a:prstGeom prst="rect">
            <a:avLst/>
          </a:prstGeom>
          <a:solidFill>
            <a:srgbClr val="1A3A6B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6202680" y="4114800"/>
            <a:ext cx="10058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0B429"/>
                </a:solidFill>
              </a:rPr>
              <a:t>2018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6111240" y="4407408"/>
            <a:ext cx="1188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25000"/>
              </a:lnSpc>
              <a:buNone/>
            </a:pPr>
            <a:r>
              <a:rPr lang="en-US" sz="800" dirty="0">
                <a:solidFill>
                  <a:srgbClr val="B0C4DE"/>
                </a:solidFill>
              </a:rPr>
              <a:t>$150M</a:t>
            </a:r>
            <a:endParaRPr lang="en-US" sz="800" dirty="0"/>
          </a:p>
          <a:p>
            <a:pPr marL="0" indent="0" algn="ctr">
              <a:lnSpc>
                <a:spcPct val="125000"/>
              </a:lnSpc>
              <a:buNone/>
            </a:pPr>
            <a:r>
              <a:rPr lang="en-US" sz="800" dirty="0">
                <a:solidFill>
                  <a:srgbClr val="B0C4DE"/>
                </a:solidFill>
              </a:rPr>
              <a:t>Institutional deal</a:t>
            </a:r>
            <a:endParaRPr lang="en-US" sz="800" dirty="0"/>
          </a:p>
        </p:txBody>
      </p:sp>
      <p:sp>
        <p:nvSpPr>
          <p:cNvPr id="30" name="Shape 28"/>
          <p:cNvSpPr/>
          <p:nvPr/>
        </p:nvSpPr>
        <p:spPr>
          <a:xfrm>
            <a:off x="7872984" y="3118104"/>
            <a:ext cx="164592" cy="164592"/>
          </a:xfrm>
          <a:prstGeom prst="line">
            <a:avLst/>
          </a:prstGeom>
          <a:solidFill>
            <a:srgbClr val="F0B429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Shape 29"/>
          <p:cNvSpPr/>
          <p:nvPr/>
        </p:nvSpPr>
        <p:spPr>
          <a:xfrm>
            <a:off x="7946136" y="2331720"/>
            <a:ext cx="18288" cy="795528"/>
          </a:xfrm>
          <a:prstGeom prst="rect">
            <a:avLst/>
          </a:prstGeom>
          <a:solidFill>
            <a:srgbClr val="1A3A6B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7452360" y="2231136"/>
            <a:ext cx="10058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0B429"/>
                </a:solidFill>
              </a:rPr>
              <a:t>2019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7360920" y="1719072"/>
            <a:ext cx="1188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25000"/>
              </a:lnSpc>
              <a:buNone/>
            </a:pPr>
            <a:r>
              <a:rPr lang="en-US" sz="800" dirty="0">
                <a:solidFill>
                  <a:srgbClr val="B0C4DE"/>
                </a:solidFill>
              </a:rPr>
              <a:t>Security breach</a:t>
            </a:r>
            <a:endParaRPr lang="en-US" sz="800" dirty="0"/>
          </a:p>
          <a:p>
            <a:pPr marL="0" indent="0" algn="ctr">
              <a:lnSpc>
                <a:spcPct val="125000"/>
              </a:lnSpc>
              <a:buNone/>
            </a:pPr>
            <a:r>
              <a:rPr lang="en-US" sz="800" dirty="0">
                <a:solidFill>
                  <a:srgbClr val="B0C4DE"/>
                </a:solidFill>
              </a:rPr>
              <a:t>→ rebuild stronger</a:t>
            </a:r>
            <a:endParaRPr lang="en-US" sz="800" dirty="0"/>
          </a:p>
        </p:txBody>
      </p:sp>
      <p:sp>
        <p:nvSpPr>
          <p:cNvPr id="34" name="Shape 32"/>
          <p:cNvSpPr/>
          <p:nvPr/>
        </p:nvSpPr>
        <p:spPr>
          <a:xfrm>
            <a:off x="9122664" y="3118104"/>
            <a:ext cx="164592" cy="164592"/>
          </a:xfrm>
          <a:prstGeom prst="line">
            <a:avLst/>
          </a:prstGeom>
          <a:solidFill>
            <a:srgbClr val="00D4A0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Shape 33"/>
          <p:cNvSpPr/>
          <p:nvPr/>
        </p:nvSpPr>
        <p:spPr>
          <a:xfrm>
            <a:off x="9195816" y="3282696"/>
            <a:ext cx="18288" cy="795528"/>
          </a:xfrm>
          <a:prstGeom prst="rect">
            <a:avLst/>
          </a:prstGeom>
          <a:solidFill>
            <a:srgbClr val="1A3A6B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Text 34"/>
          <p:cNvSpPr/>
          <p:nvPr/>
        </p:nvSpPr>
        <p:spPr>
          <a:xfrm>
            <a:off x="8702040" y="4114800"/>
            <a:ext cx="10058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00D4A0"/>
                </a:solidFill>
              </a:rPr>
              <a:t>2021</a:t>
            </a:r>
            <a:endParaRPr lang="en-US" sz="900" dirty="0"/>
          </a:p>
        </p:txBody>
      </p:sp>
      <p:sp>
        <p:nvSpPr>
          <p:cNvPr id="37" name="Text 35"/>
          <p:cNvSpPr/>
          <p:nvPr/>
        </p:nvSpPr>
        <p:spPr>
          <a:xfrm>
            <a:off x="8610600" y="4407408"/>
            <a:ext cx="1188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25000"/>
              </a:lnSpc>
              <a:buNone/>
            </a:pPr>
            <a:r>
              <a:rPr lang="en-US" sz="800" dirty="0">
                <a:solidFill>
                  <a:srgbClr val="B0C4DE"/>
                </a:solidFill>
              </a:rPr>
              <a:t>80B daily</a:t>
            </a:r>
            <a:endParaRPr lang="en-US" sz="800" dirty="0"/>
          </a:p>
          <a:p>
            <a:pPr marL="0" indent="0" algn="ctr">
              <a:lnSpc>
                <a:spcPct val="125000"/>
              </a:lnSpc>
              <a:buNone/>
            </a:pPr>
            <a:r>
              <a:rPr lang="en-US" sz="800" dirty="0">
                <a:solidFill>
                  <a:srgbClr val="B0C4DE"/>
                </a:solidFill>
              </a:rPr>
              <a:t>computations</a:t>
            </a:r>
            <a:endParaRPr lang="en-US" sz="800" dirty="0"/>
          </a:p>
        </p:txBody>
      </p:sp>
      <p:sp>
        <p:nvSpPr>
          <p:cNvPr id="38" name="Shape 36"/>
          <p:cNvSpPr/>
          <p:nvPr/>
        </p:nvSpPr>
        <p:spPr>
          <a:xfrm>
            <a:off x="10372344" y="3118104"/>
            <a:ext cx="164592" cy="164592"/>
          </a:xfrm>
          <a:prstGeom prst="line">
            <a:avLst/>
          </a:prstGeom>
          <a:solidFill>
            <a:srgbClr val="00D4A0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Shape 37"/>
          <p:cNvSpPr/>
          <p:nvPr/>
        </p:nvSpPr>
        <p:spPr>
          <a:xfrm>
            <a:off x="10445496" y="2331720"/>
            <a:ext cx="18288" cy="795528"/>
          </a:xfrm>
          <a:prstGeom prst="rect">
            <a:avLst/>
          </a:prstGeom>
          <a:solidFill>
            <a:srgbClr val="1A3A6B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0" name="Text 38"/>
          <p:cNvSpPr/>
          <p:nvPr/>
        </p:nvSpPr>
        <p:spPr>
          <a:xfrm>
            <a:off x="9951720" y="2231136"/>
            <a:ext cx="10058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00D4A0"/>
                </a:solidFill>
              </a:rPr>
              <a:t>2025</a:t>
            </a:r>
            <a:endParaRPr lang="en-US" sz="900" dirty="0"/>
          </a:p>
        </p:txBody>
      </p:sp>
      <p:sp>
        <p:nvSpPr>
          <p:cNvPr id="41" name="Text 39"/>
          <p:cNvSpPr/>
          <p:nvPr/>
        </p:nvSpPr>
        <p:spPr>
          <a:xfrm>
            <a:off x="9860280" y="1719072"/>
            <a:ext cx="1188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25000"/>
              </a:lnSpc>
              <a:buNone/>
            </a:pPr>
            <a:r>
              <a:rPr lang="en-US" sz="800" dirty="0">
                <a:solidFill>
                  <a:srgbClr val="B0C4DE"/>
                </a:solidFill>
              </a:rPr>
              <a:t>Acquired</a:t>
            </a:r>
            <a:endParaRPr lang="en-US" sz="800" dirty="0"/>
          </a:p>
          <a:p>
            <a:pPr marL="0" indent="0" algn="ctr">
              <a:lnSpc>
                <a:spcPct val="125000"/>
              </a:lnSpc>
              <a:buNone/>
            </a:pPr>
            <a:r>
              <a:rPr lang="en-US" sz="800" dirty="0">
                <a:solidFill>
                  <a:srgbClr val="B0C4DE"/>
                </a:solidFill>
              </a:rPr>
              <a:t>TINO IQ</a:t>
            </a:r>
            <a:endParaRPr lang="en-US" sz="800" dirty="0"/>
          </a:p>
        </p:txBody>
      </p:sp>
      <p:sp>
        <p:nvSpPr>
          <p:cNvPr id="42" name="Shape 40"/>
          <p:cNvSpPr/>
          <p:nvPr/>
        </p:nvSpPr>
        <p:spPr>
          <a:xfrm>
            <a:off x="11622024" y="3118104"/>
            <a:ext cx="164592" cy="164592"/>
          </a:xfrm>
          <a:prstGeom prst="line">
            <a:avLst/>
          </a:prstGeom>
          <a:solidFill>
            <a:srgbClr val="FFFFFF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3" name="Shape 41"/>
          <p:cNvSpPr/>
          <p:nvPr/>
        </p:nvSpPr>
        <p:spPr>
          <a:xfrm>
            <a:off x="11695176" y="3282696"/>
            <a:ext cx="18288" cy="795528"/>
          </a:xfrm>
          <a:prstGeom prst="rect">
            <a:avLst/>
          </a:prstGeom>
          <a:solidFill>
            <a:srgbClr val="1A3A6B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4" name="Text 42"/>
          <p:cNvSpPr/>
          <p:nvPr/>
        </p:nvSpPr>
        <p:spPr>
          <a:xfrm>
            <a:off x="11201400" y="4114800"/>
            <a:ext cx="10058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2026</a:t>
            </a:r>
            <a:endParaRPr lang="en-US" sz="900" dirty="0"/>
          </a:p>
        </p:txBody>
      </p:sp>
      <p:sp>
        <p:nvSpPr>
          <p:cNvPr id="45" name="Text 43"/>
          <p:cNvSpPr/>
          <p:nvPr/>
        </p:nvSpPr>
        <p:spPr>
          <a:xfrm>
            <a:off x="11109960" y="4407408"/>
            <a:ext cx="1188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25000"/>
              </a:lnSpc>
              <a:buNone/>
            </a:pPr>
            <a:r>
              <a:rPr lang="en-US" sz="800" dirty="0">
                <a:solidFill>
                  <a:srgbClr val="B0C4DE"/>
                </a:solidFill>
              </a:rPr>
              <a:t>Seed Round —</a:t>
            </a:r>
            <a:endParaRPr lang="en-US" sz="800" dirty="0"/>
          </a:p>
          <a:p>
            <a:pPr marL="0" indent="0" algn="ctr">
              <a:lnSpc>
                <a:spcPct val="125000"/>
              </a:lnSpc>
              <a:buNone/>
            </a:pPr>
            <a:r>
              <a:rPr lang="en-US" sz="800" dirty="0">
                <a:solidFill>
                  <a:srgbClr val="B0C4DE"/>
                </a:solidFill>
              </a:rPr>
              <a:t>Scale globally</a:t>
            </a:r>
            <a:endParaRPr lang="en-US" sz="800" dirty="0"/>
          </a:p>
        </p:txBody>
      </p:sp>
      <p:sp>
        <p:nvSpPr>
          <p:cNvPr id="49" name="Shape 47"/>
          <p:cNvSpPr/>
          <p:nvPr/>
        </p:nvSpPr>
        <p:spPr>
          <a:xfrm>
            <a:off x="3291840" y="5047488"/>
            <a:ext cx="2606040" cy="1097280"/>
          </a:xfrm>
          <a:prstGeom prst="rect">
            <a:avLst/>
          </a:prstGeom>
          <a:solidFill>
            <a:srgbClr val="0D1E38"/>
          </a:solidFill>
          <a:ln w="19050">
            <a:solidFill>
              <a:srgbClr val="1A3A6B"/>
            </a:solidFill>
            <a:prstDash val="solid"/>
          </a:ln>
          <a:effectLst>
            <a:outerShdw blurRad="1270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0" name="Text 48"/>
          <p:cNvSpPr/>
          <p:nvPr/>
        </p:nvSpPr>
        <p:spPr>
          <a:xfrm>
            <a:off x="3383280" y="5102352"/>
            <a:ext cx="24231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C2FF"/>
                </a:solidFill>
              </a:rPr>
              <a:t>Huffington</a:t>
            </a:r>
            <a:endParaRPr lang="en-US" sz="2000" dirty="0"/>
          </a:p>
          <a:p>
            <a:pPr marL="0" indent="0" algn="ctr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C2FF"/>
                </a:solidFill>
              </a:rPr>
              <a:t>Post</a:t>
            </a:r>
            <a:endParaRPr lang="en-US" sz="2000" dirty="0"/>
          </a:p>
        </p:txBody>
      </p:sp>
      <p:sp>
        <p:nvSpPr>
          <p:cNvPr id="51" name="Text 49"/>
          <p:cNvSpPr/>
          <p:nvPr/>
        </p:nvSpPr>
        <p:spPr>
          <a:xfrm>
            <a:off x="3383280" y="5596128"/>
            <a:ext cx="2423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25000"/>
              </a:lnSpc>
              <a:buNone/>
            </a:pPr>
            <a:r>
              <a:rPr lang="en-US" sz="1100" dirty="0">
                <a:solidFill>
                  <a:srgbClr val="B0C4DE"/>
                </a:solidFill>
              </a:rPr>
              <a:t>Featured In</a:t>
            </a:r>
            <a:endParaRPr lang="en-US" sz="1100" dirty="0"/>
          </a:p>
        </p:txBody>
      </p:sp>
      <p:sp>
        <p:nvSpPr>
          <p:cNvPr id="52" name="Shape 50"/>
          <p:cNvSpPr/>
          <p:nvPr/>
        </p:nvSpPr>
        <p:spPr>
          <a:xfrm>
            <a:off x="6126480" y="5047488"/>
            <a:ext cx="2606040" cy="1097280"/>
          </a:xfrm>
          <a:prstGeom prst="rect">
            <a:avLst/>
          </a:prstGeom>
          <a:solidFill>
            <a:srgbClr val="0D1E38"/>
          </a:solidFill>
          <a:ln w="19050">
            <a:solidFill>
              <a:srgbClr val="1A3A6B"/>
            </a:solidFill>
            <a:prstDash val="solid"/>
          </a:ln>
          <a:effectLst>
            <a:outerShdw blurRad="1270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3" name="Text 51"/>
          <p:cNvSpPr/>
          <p:nvPr/>
        </p:nvSpPr>
        <p:spPr>
          <a:xfrm>
            <a:off x="6217920" y="5102352"/>
            <a:ext cx="24231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C2FF"/>
                </a:solidFill>
              </a:rPr>
              <a:t>2,900+</a:t>
            </a:r>
            <a:endParaRPr lang="en-US" sz="2000" dirty="0"/>
          </a:p>
        </p:txBody>
      </p:sp>
      <p:sp>
        <p:nvSpPr>
          <p:cNvPr id="54" name="Text 52"/>
          <p:cNvSpPr/>
          <p:nvPr/>
        </p:nvSpPr>
        <p:spPr>
          <a:xfrm>
            <a:off x="6217920" y="5596128"/>
            <a:ext cx="2423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25000"/>
              </a:lnSpc>
              <a:buNone/>
            </a:pPr>
            <a:r>
              <a:rPr lang="en-US" sz="1100" dirty="0">
                <a:solidFill>
                  <a:srgbClr val="B0C4DE"/>
                </a:solidFill>
              </a:rPr>
              <a:t>App Users</a:t>
            </a:r>
            <a:endParaRPr lang="en-US" sz="1100" dirty="0"/>
          </a:p>
        </p:txBody>
      </p:sp>
      <p:sp>
        <p:nvSpPr>
          <p:cNvPr id="55" name="Shape 53"/>
          <p:cNvSpPr/>
          <p:nvPr/>
        </p:nvSpPr>
        <p:spPr>
          <a:xfrm>
            <a:off x="8961120" y="5047488"/>
            <a:ext cx="2606040" cy="1097280"/>
          </a:xfrm>
          <a:prstGeom prst="rect">
            <a:avLst/>
          </a:prstGeom>
          <a:solidFill>
            <a:srgbClr val="0D1E38"/>
          </a:solidFill>
          <a:ln w="19050">
            <a:solidFill>
              <a:srgbClr val="1A3A6B"/>
            </a:solidFill>
            <a:prstDash val="solid"/>
          </a:ln>
          <a:effectLst>
            <a:outerShdw blurRad="1270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6" name="Text 54"/>
          <p:cNvSpPr/>
          <p:nvPr/>
        </p:nvSpPr>
        <p:spPr>
          <a:xfrm>
            <a:off x="9052560" y="5102352"/>
            <a:ext cx="24231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C2FF"/>
                </a:solidFill>
              </a:rPr>
              <a:t>30+</a:t>
            </a:r>
            <a:endParaRPr lang="en-US" sz="2000" dirty="0"/>
          </a:p>
        </p:txBody>
      </p:sp>
      <p:sp>
        <p:nvSpPr>
          <p:cNvPr id="57" name="Text 55"/>
          <p:cNvSpPr/>
          <p:nvPr/>
        </p:nvSpPr>
        <p:spPr>
          <a:xfrm>
            <a:off x="9052560" y="5596128"/>
            <a:ext cx="2423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25000"/>
              </a:lnSpc>
              <a:buNone/>
            </a:pPr>
            <a:r>
              <a:rPr lang="en-US" sz="1100" dirty="0">
                <a:solidFill>
                  <a:srgbClr val="B0C4DE"/>
                </a:solidFill>
              </a:rPr>
              <a:t>Paying Customers</a:t>
            </a:r>
            <a:endParaRPr lang="en-US" sz="1100" dirty="0"/>
          </a:p>
          <a:p>
            <a:pPr marL="0" indent="0" algn="ctr">
              <a:lnSpc>
                <a:spcPct val="125000"/>
              </a:lnSpc>
              <a:buNone/>
            </a:pPr>
            <a:r>
              <a:rPr lang="en-US" sz="1100" dirty="0">
                <a:solidFill>
                  <a:srgbClr val="B0C4DE"/>
                </a:solidFill>
              </a:rPr>
              <a:t>Pre-Marketing</a:t>
            </a:r>
            <a:endParaRPr lang="en-US" sz="1100" dirty="0"/>
          </a:p>
        </p:txBody>
      </p:sp>
      <p:sp>
        <p:nvSpPr>
          <p:cNvPr id="58" name="Shape 56"/>
          <p:cNvSpPr/>
          <p:nvPr/>
        </p:nvSpPr>
        <p:spPr>
          <a:xfrm>
            <a:off x="0" y="6400800"/>
            <a:ext cx="12161520" cy="457200"/>
          </a:xfrm>
          <a:prstGeom prst="rect">
            <a:avLst/>
          </a:prstGeom>
          <a:solidFill>
            <a:srgbClr val="0A1628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9" name="Text 57"/>
          <p:cNvSpPr/>
          <p:nvPr/>
        </p:nvSpPr>
        <p:spPr>
          <a:xfrm>
            <a:off x="0" y="6446520"/>
            <a:ext cx="1216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B8DB0"/>
                </a:solidFill>
              </a:rPr>
              <a:t>moneychoice.us/capital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50D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64008"/>
          </a:xfrm>
          <a:prstGeom prst="rect">
            <a:avLst/>
          </a:prstGeom>
          <a:solidFill>
            <a:srgbClr val="F0B429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64008"/>
            <a:ext cx="4754880" cy="6336792"/>
          </a:xfrm>
          <a:prstGeom prst="rect">
            <a:avLst/>
          </a:prstGeom>
          <a:solidFill>
            <a:srgbClr val="0D2B55">
              <a:alpha val="32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502920" y="182880"/>
            <a:ext cx="10972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F0B429"/>
                </a:solidFill>
              </a:rPr>
              <a:t>THE QUESTION EVERY INVESTOR ASKS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530352"/>
            <a:ext cx="4206240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3200" b="1" i="1" dirty="0">
                <a:solidFill>
                  <a:srgbClr val="FFFFFF"/>
                </a:solidFill>
              </a:rPr>
              <a:t>"If you're</a:t>
            </a:r>
            <a:endParaRPr lang="en-US" sz="32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3200" b="1" i="1" dirty="0">
                <a:solidFill>
                  <a:srgbClr val="FFFFFF"/>
                </a:solidFill>
              </a:rPr>
              <a:t>so good,</a:t>
            </a:r>
            <a:endParaRPr lang="en-US" sz="32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3200" b="1" i="1" dirty="0">
                <a:solidFill>
                  <a:srgbClr val="FFFFFF"/>
                </a:solidFill>
              </a:rPr>
              <a:t>why do you</a:t>
            </a:r>
            <a:endParaRPr lang="en-US" sz="32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3200" b="1" i="1" dirty="0">
                <a:solidFill>
                  <a:srgbClr val="FFFFFF"/>
                </a:solidFill>
              </a:rPr>
              <a:t>need VC?"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457200" y="3520440"/>
            <a:ext cx="42062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0B429"/>
                </a:solidFill>
              </a:rPr>
              <a:t>Fair question.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457200" y="4005072"/>
            <a:ext cx="4206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B0C4DE"/>
                </a:solidFill>
              </a:rPr>
              <a:t>Here's the honest answer.</a:t>
            </a:r>
            <a:endParaRPr lang="en-US" sz="1600" dirty="0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>
            <a:alphaModFix amt="18000"/>
          </a:blip>
          <a:stretch>
            <a:fillRect/>
          </a:stretch>
        </p:blipFill>
        <p:spPr>
          <a:xfrm>
            <a:off x="365760" y="4480560"/>
            <a:ext cx="2560320" cy="2560320"/>
          </a:xfrm>
          <a:prstGeom prst="rect">
            <a:avLst/>
          </a:prstGeom>
        </p:spPr>
      </p:pic>
      <p:sp>
        <p:nvSpPr>
          <p:cNvPr id="9" name="Shape 6"/>
          <p:cNvSpPr/>
          <p:nvPr/>
        </p:nvSpPr>
        <p:spPr>
          <a:xfrm>
            <a:off x="4937760" y="384048"/>
            <a:ext cx="6812280" cy="1298448"/>
          </a:xfrm>
          <a:prstGeom prst="rect">
            <a:avLst/>
          </a:prstGeom>
          <a:solidFill>
            <a:srgbClr val="0D1E38"/>
          </a:solidFill>
          <a:ln w="19050">
            <a:solidFill>
              <a:srgbClr val="00C2FF"/>
            </a:solidFill>
            <a:prstDash val="solid"/>
          </a:ln>
          <a:effectLst>
            <a:outerShdw blurRad="1270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7"/>
          <p:cNvSpPr/>
          <p:nvPr/>
        </p:nvSpPr>
        <p:spPr>
          <a:xfrm>
            <a:off x="4937760" y="384048"/>
            <a:ext cx="91440" cy="1298448"/>
          </a:xfrm>
          <a:prstGeom prst="rect">
            <a:avLst/>
          </a:prstGeom>
          <a:solidFill>
            <a:srgbClr val="00C2FF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20640" y="585216"/>
            <a:ext cx="502920" cy="50292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742432" y="548640"/>
            <a:ext cx="58064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</a:rPr>
              <a:t>We Win Either Way</a:t>
            </a:r>
            <a:endParaRPr lang="en-US" sz="1500" dirty="0"/>
          </a:p>
        </p:txBody>
      </p:sp>
      <p:sp>
        <p:nvSpPr>
          <p:cNvPr id="13" name="Text 9"/>
          <p:cNvSpPr/>
          <p:nvPr/>
        </p:nvSpPr>
        <p:spPr>
          <a:xfrm>
            <a:off x="5120640" y="1005840"/>
            <a:ext cx="64922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150" dirty="0">
                <a:solidFill>
                  <a:srgbClr val="B0C4DE"/>
                </a:solidFill>
              </a:rPr>
              <a:t>We execute and grow with or without this funding. The algorithm works today. Funding doesn't fix a broken product — it accelerates a proven one.</a:t>
            </a:r>
            <a:endParaRPr lang="en-US" sz="1150" dirty="0"/>
          </a:p>
        </p:txBody>
      </p:sp>
      <p:sp>
        <p:nvSpPr>
          <p:cNvPr id="14" name="Shape 10"/>
          <p:cNvSpPr/>
          <p:nvPr/>
        </p:nvSpPr>
        <p:spPr>
          <a:xfrm>
            <a:off x="4937760" y="1847088"/>
            <a:ext cx="6812280" cy="1298448"/>
          </a:xfrm>
          <a:prstGeom prst="rect">
            <a:avLst/>
          </a:prstGeom>
          <a:solidFill>
            <a:srgbClr val="0D1E38"/>
          </a:solidFill>
          <a:ln w="19050">
            <a:solidFill>
              <a:srgbClr val="00D4A0"/>
            </a:solidFill>
            <a:prstDash val="solid"/>
          </a:ln>
          <a:effectLst>
            <a:outerShdw blurRad="1270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1"/>
          <p:cNvSpPr/>
          <p:nvPr/>
        </p:nvSpPr>
        <p:spPr>
          <a:xfrm>
            <a:off x="4937760" y="1847088"/>
            <a:ext cx="91440" cy="1298448"/>
          </a:xfrm>
          <a:prstGeom prst="rect">
            <a:avLst/>
          </a:prstGeom>
          <a:solidFill>
            <a:srgbClr val="00D4A0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6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20640" y="2048256"/>
            <a:ext cx="502920" cy="50292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5742432" y="2011680"/>
            <a:ext cx="58064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</a:rPr>
              <a:t>Speed is the Only Variable</a:t>
            </a:r>
            <a:endParaRPr lang="en-US" sz="1500" dirty="0"/>
          </a:p>
        </p:txBody>
      </p:sp>
      <p:sp>
        <p:nvSpPr>
          <p:cNvPr id="18" name="Text 13"/>
          <p:cNvSpPr/>
          <p:nvPr/>
        </p:nvSpPr>
        <p:spPr>
          <a:xfrm>
            <a:off x="5120640" y="2468880"/>
            <a:ext cx="64922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150" dirty="0">
                <a:solidFill>
                  <a:srgbClr val="B0C4DE"/>
                </a:solidFill>
              </a:rPr>
              <a:t>Without funding: we reach $2.4M ARR in 3-4 years organically. With funding: we get there in 12-18 months. You're not saving us — you're compressing time.</a:t>
            </a:r>
            <a:endParaRPr lang="en-US" sz="1150" dirty="0"/>
          </a:p>
        </p:txBody>
      </p:sp>
      <p:sp>
        <p:nvSpPr>
          <p:cNvPr id="19" name="Shape 14"/>
          <p:cNvSpPr/>
          <p:nvPr/>
        </p:nvSpPr>
        <p:spPr>
          <a:xfrm>
            <a:off x="4937760" y="3310128"/>
            <a:ext cx="6812280" cy="1298448"/>
          </a:xfrm>
          <a:prstGeom prst="rect">
            <a:avLst/>
          </a:prstGeom>
          <a:solidFill>
            <a:srgbClr val="0D1E38"/>
          </a:solidFill>
          <a:ln w="19050">
            <a:solidFill>
              <a:srgbClr val="F0B429"/>
            </a:solidFill>
            <a:prstDash val="solid"/>
          </a:ln>
          <a:effectLst>
            <a:outerShdw blurRad="1270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Shape 15"/>
          <p:cNvSpPr/>
          <p:nvPr/>
        </p:nvSpPr>
        <p:spPr>
          <a:xfrm>
            <a:off x="4937760" y="3310128"/>
            <a:ext cx="91440" cy="1298448"/>
          </a:xfrm>
          <a:prstGeom prst="rect">
            <a:avLst/>
          </a:prstGeom>
          <a:solidFill>
            <a:srgbClr val="F0B429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1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20640" y="3511296"/>
            <a:ext cx="502920" cy="502920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5742432" y="3474720"/>
            <a:ext cx="58064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</a:rPr>
              <a:t>Scale Requires Infrastructure</a:t>
            </a:r>
            <a:endParaRPr lang="en-US" sz="1500" dirty="0"/>
          </a:p>
        </p:txBody>
      </p:sp>
      <p:sp>
        <p:nvSpPr>
          <p:cNvPr id="23" name="Text 17"/>
          <p:cNvSpPr/>
          <p:nvPr/>
        </p:nvSpPr>
        <p:spPr>
          <a:xfrm>
            <a:off x="5120640" y="3931920"/>
            <a:ext cx="64922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150" dirty="0">
                <a:solidFill>
                  <a:srgbClr val="B0C4DE"/>
                </a:solidFill>
              </a:rPr>
              <a:t>Marketing to 6,667 subscribers, building the auto-trading hedge fund, and closing institutional licensing deals all require capital. The algorithm is free. Distribution isn't.</a:t>
            </a:r>
            <a:endParaRPr lang="en-US" sz="1150" dirty="0"/>
          </a:p>
        </p:txBody>
      </p:sp>
      <p:sp>
        <p:nvSpPr>
          <p:cNvPr id="24" name="Shape 18"/>
          <p:cNvSpPr/>
          <p:nvPr/>
        </p:nvSpPr>
        <p:spPr>
          <a:xfrm>
            <a:off x="4937760" y="4773168"/>
            <a:ext cx="6812280" cy="1298448"/>
          </a:xfrm>
          <a:prstGeom prst="rect">
            <a:avLst/>
          </a:prstGeom>
          <a:solidFill>
            <a:srgbClr val="0D1E38"/>
          </a:solidFill>
          <a:ln w="19050">
            <a:solidFill>
              <a:srgbClr val="FF6B9D"/>
            </a:solidFill>
            <a:prstDash val="solid"/>
          </a:ln>
          <a:effectLst>
            <a:outerShdw blurRad="1270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5" name="Shape 19"/>
          <p:cNvSpPr/>
          <p:nvPr/>
        </p:nvSpPr>
        <p:spPr>
          <a:xfrm>
            <a:off x="4937760" y="4773168"/>
            <a:ext cx="91440" cy="1298448"/>
          </a:xfrm>
          <a:prstGeom prst="rect">
            <a:avLst/>
          </a:prstGeom>
          <a:solidFill>
            <a:srgbClr val="FF6B9D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6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20640" y="4974336"/>
            <a:ext cx="502920" cy="502920"/>
          </a:xfrm>
          <a:prstGeom prst="rect">
            <a:avLst/>
          </a:prstGeom>
        </p:spPr>
      </p:pic>
      <p:sp>
        <p:nvSpPr>
          <p:cNvPr id="27" name="Text 20"/>
          <p:cNvSpPr/>
          <p:nvPr/>
        </p:nvSpPr>
        <p:spPr>
          <a:xfrm>
            <a:off x="5742432" y="4937760"/>
            <a:ext cx="58064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</a:rPr>
              <a:t>We Want the Right Partners</a:t>
            </a:r>
            <a:endParaRPr lang="en-US" sz="1500" dirty="0"/>
          </a:p>
        </p:txBody>
      </p:sp>
      <p:sp>
        <p:nvSpPr>
          <p:cNvPr id="28" name="Text 21"/>
          <p:cNvSpPr/>
          <p:nvPr/>
        </p:nvSpPr>
        <p:spPr>
          <a:xfrm>
            <a:off x="5120640" y="5394960"/>
            <a:ext cx="64922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150" dirty="0">
                <a:solidFill>
                  <a:srgbClr val="B0C4DE"/>
                </a:solidFill>
              </a:rPr>
              <a:t>We're not raising because we're desperate. We're raising because the right investor brings networks, credibility, and access to institutional clients that money alone can't buy.</a:t>
            </a:r>
            <a:endParaRPr lang="en-US" sz="1150" dirty="0"/>
          </a:p>
        </p:txBody>
      </p:sp>
      <p:sp>
        <p:nvSpPr>
          <p:cNvPr id="29" name="Shape 22"/>
          <p:cNvSpPr/>
          <p:nvPr/>
        </p:nvSpPr>
        <p:spPr>
          <a:xfrm>
            <a:off x="0" y="6400800"/>
            <a:ext cx="12161520" cy="457200"/>
          </a:xfrm>
          <a:prstGeom prst="rect">
            <a:avLst/>
          </a:prstGeom>
          <a:solidFill>
            <a:srgbClr val="0A1628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3"/>
          <p:cNvSpPr/>
          <p:nvPr/>
        </p:nvSpPr>
        <p:spPr>
          <a:xfrm>
            <a:off x="0" y="6446520"/>
            <a:ext cx="1216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B8DB0"/>
                </a:solidFill>
              </a:rPr>
              <a:t>moneychoice.us/capital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50D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64008"/>
          </a:xfrm>
          <a:prstGeom prst="rect">
            <a:avLst/>
          </a:prstGeom>
          <a:solidFill>
            <a:srgbClr val="00D4A0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02920" y="182880"/>
            <a:ext cx="45720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00C2FF"/>
                </a:solidFill>
              </a:rPr>
              <a:t>REVENUE MODEL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475488"/>
            <a:ext cx="1005840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FFFFFF"/>
                </a:solidFill>
              </a:rPr>
              <a:t>Multiple High-Margin Revenue Streams</a:t>
            </a:r>
            <a:endParaRPr lang="en-US" sz="2700" dirty="0"/>
          </a:p>
        </p:txBody>
      </p:sp>
      <p:sp>
        <p:nvSpPr>
          <p:cNvPr id="5" name="Text 3"/>
          <p:cNvSpPr/>
          <p:nvPr/>
        </p:nvSpPr>
        <p:spPr>
          <a:xfrm>
            <a:off x="502920" y="1005840"/>
            <a:ext cx="100584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B0C4DE"/>
                </a:solidFill>
              </a:rPr>
              <a:t>All driven by our core moat: consistent, verifiable prediction accuracy.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11480" y="1389888"/>
            <a:ext cx="5577840" cy="1874520"/>
          </a:xfrm>
          <a:prstGeom prst="rect">
            <a:avLst/>
          </a:prstGeom>
          <a:solidFill>
            <a:srgbClr val="0D1E38"/>
          </a:solidFill>
          <a:ln w="19050">
            <a:solidFill>
              <a:srgbClr val="00C2FF"/>
            </a:solidFill>
            <a:prstDash val="solid"/>
          </a:ln>
          <a:effectLst>
            <a:outerShdw blurRad="1270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411480" y="1389888"/>
            <a:ext cx="91440" cy="1874520"/>
          </a:xfrm>
          <a:prstGeom prst="rect">
            <a:avLst/>
          </a:prstGeom>
          <a:solidFill>
            <a:srgbClr val="00C2FF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640080" y="1481328"/>
            <a:ext cx="5943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0C2FF"/>
                </a:solidFill>
              </a:rPr>
              <a:t>01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640080" y="1847088"/>
            <a:ext cx="51206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</a:rPr>
              <a:t>SaaS Subscriptions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640080" y="2286000"/>
            <a:ext cx="2560320" cy="256032"/>
          </a:xfrm>
          <a:prstGeom prst="rect">
            <a:avLst/>
          </a:prstGeom>
          <a:solidFill>
            <a:srgbClr val="00C2FF">
              <a:alpha val="28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640080" y="2295144"/>
            <a:ext cx="25603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0C2FF"/>
                </a:solidFill>
              </a:rPr>
              <a:t>$2.4M/yr Target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640080" y="2615184"/>
            <a:ext cx="516636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B0C4DE"/>
                </a:solidFill>
              </a:rPr>
              <a:t>Gold Plan: $30/mo — 100+ predictions daily</a:t>
            </a:r>
            <a:endParaRPr lang="en-US" sz="1100" dirty="0"/>
          </a:p>
          <a:p>
            <a:pPr marL="0" indent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B0C4DE"/>
                </a:solidFill>
              </a:rPr>
              <a:t>6,667 subscribers = $2.4M ARR</a:t>
            </a:r>
            <a:endParaRPr lang="en-US" sz="1100" dirty="0"/>
          </a:p>
          <a:p>
            <a:pPr marL="0" indent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B0C4DE"/>
                </a:solidFill>
              </a:rPr>
              <a:t>Just 0.013% of 50M US retail traders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6309360" y="1389888"/>
            <a:ext cx="5577840" cy="1874520"/>
          </a:xfrm>
          <a:prstGeom prst="rect">
            <a:avLst/>
          </a:prstGeom>
          <a:solidFill>
            <a:srgbClr val="0D1E38"/>
          </a:solidFill>
          <a:ln w="19050">
            <a:solidFill>
              <a:srgbClr val="00D4A0"/>
            </a:solidFill>
            <a:prstDash val="solid"/>
          </a:ln>
          <a:effectLst>
            <a:outerShdw blurRad="1270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6309360" y="1389888"/>
            <a:ext cx="91440" cy="1874520"/>
          </a:xfrm>
          <a:prstGeom prst="rect">
            <a:avLst/>
          </a:prstGeom>
          <a:solidFill>
            <a:srgbClr val="00D4A0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6537960" y="1481328"/>
            <a:ext cx="5943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0D4A0"/>
                </a:solidFill>
              </a:rPr>
              <a:t>02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6537960" y="1847088"/>
            <a:ext cx="51206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</a:rPr>
              <a:t>Automated Hedge Fund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6537960" y="2286000"/>
            <a:ext cx="2560320" cy="256032"/>
          </a:xfrm>
          <a:prstGeom prst="rect">
            <a:avLst/>
          </a:prstGeom>
          <a:solidFill>
            <a:srgbClr val="00D4A0">
              <a:alpha val="28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6537960" y="2295144"/>
            <a:ext cx="25603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0D4A0"/>
                </a:solidFill>
              </a:rPr>
              <a:t>AUM-Based Fees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6537960" y="2615184"/>
            <a:ext cx="516636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B0C4DE"/>
                </a:solidFill>
              </a:rPr>
              <a:t>100% algorithmic execution</a:t>
            </a:r>
            <a:endParaRPr lang="en-US" sz="1100" dirty="0"/>
          </a:p>
          <a:p>
            <a:pPr marL="0" indent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B0C4DE"/>
                </a:solidFill>
              </a:rPr>
              <a:t>No human manager risk</a:t>
            </a:r>
            <a:endParaRPr lang="en-US" sz="1100" dirty="0"/>
          </a:p>
          <a:p>
            <a:pPr marL="0" indent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B0C4DE"/>
                </a:solidFill>
              </a:rPr>
              <a:t>2% mgmt + 20% performance fees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411480" y="3447288"/>
            <a:ext cx="5577840" cy="1874520"/>
          </a:xfrm>
          <a:prstGeom prst="rect">
            <a:avLst/>
          </a:prstGeom>
          <a:solidFill>
            <a:srgbClr val="0D1E38"/>
          </a:solidFill>
          <a:ln w="19050">
            <a:solidFill>
              <a:srgbClr val="F0B429"/>
            </a:solidFill>
            <a:prstDash val="solid"/>
          </a:ln>
          <a:effectLst>
            <a:outerShdw blurRad="1270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3" name="Shape 21"/>
          <p:cNvSpPr/>
          <p:nvPr/>
        </p:nvSpPr>
        <p:spPr>
          <a:xfrm>
            <a:off x="411480" y="3447288"/>
            <a:ext cx="91440" cy="1874520"/>
          </a:xfrm>
          <a:prstGeom prst="rect">
            <a:avLst/>
          </a:prstGeom>
          <a:solidFill>
            <a:srgbClr val="F0B429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640080" y="3538728"/>
            <a:ext cx="5943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0B429"/>
                </a:solidFill>
              </a:rPr>
              <a:t>03</a:t>
            </a:r>
            <a:endParaRPr lang="en-US" sz="1800" dirty="0"/>
          </a:p>
        </p:txBody>
      </p:sp>
      <p:sp>
        <p:nvSpPr>
          <p:cNvPr id="25" name="Text 23"/>
          <p:cNvSpPr/>
          <p:nvPr/>
        </p:nvSpPr>
        <p:spPr>
          <a:xfrm>
            <a:off x="640080" y="3904488"/>
            <a:ext cx="51206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</a:rPr>
              <a:t>Institutional Licensing</a:t>
            </a:r>
            <a:endParaRPr lang="en-US" sz="1400" dirty="0"/>
          </a:p>
        </p:txBody>
      </p:sp>
      <p:sp>
        <p:nvSpPr>
          <p:cNvPr id="26" name="Shape 24"/>
          <p:cNvSpPr/>
          <p:nvPr/>
        </p:nvSpPr>
        <p:spPr>
          <a:xfrm>
            <a:off x="640080" y="4343400"/>
            <a:ext cx="2560320" cy="256032"/>
          </a:xfrm>
          <a:prstGeom prst="rect">
            <a:avLst/>
          </a:prstGeom>
          <a:solidFill>
            <a:srgbClr val="F0B429">
              <a:alpha val="28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640080" y="4352544"/>
            <a:ext cx="25603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0B429"/>
                </a:solidFill>
              </a:rPr>
              <a:t>$150M Deal Signed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640080" y="4672584"/>
            <a:ext cx="516636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B0C4DE"/>
                </a:solidFill>
              </a:rPr>
              <a:t>Proprietary API access for banks,</a:t>
            </a:r>
            <a:endParaRPr lang="en-US" sz="1100" dirty="0"/>
          </a:p>
          <a:p>
            <a:pPr marL="0" indent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B0C4DE"/>
                </a:solidFill>
              </a:rPr>
              <a:t>fintechs &amp; hedge funds</a:t>
            </a:r>
            <a:endParaRPr lang="en-US" sz="1100" dirty="0"/>
          </a:p>
          <a:p>
            <a:pPr marL="0" indent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B0C4DE"/>
                </a:solidFill>
              </a:rPr>
              <a:t>Ex-Goldman deal closed 2018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6309360" y="3447288"/>
            <a:ext cx="5577840" cy="1874520"/>
          </a:xfrm>
          <a:prstGeom prst="rect">
            <a:avLst/>
          </a:prstGeom>
          <a:solidFill>
            <a:srgbClr val="0D1E38"/>
          </a:solidFill>
          <a:ln w="19050">
            <a:solidFill>
              <a:srgbClr val="0082CC"/>
            </a:solidFill>
            <a:prstDash val="solid"/>
          </a:ln>
          <a:effectLst>
            <a:outerShdw blurRad="1270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0" name="Shape 28"/>
          <p:cNvSpPr/>
          <p:nvPr/>
        </p:nvSpPr>
        <p:spPr>
          <a:xfrm>
            <a:off x="6309360" y="3447288"/>
            <a:ext cx="91440" cy="1874520"/>
          </a:xfrm>
          <a:prstGeom prst="rect">
            <a:avLst/>
          </a:prstGeom>
          <a:solidFill>
            <a:srgbClr val="0082CC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6537960" y="3538728"/>
            <a:ext cx="5943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082CC"/>
                </a:solidFill>
              </a:rPr>
              <a:t>04</a:t>
            </a:r>
            <a:endParaRPr lang="en-US" sz="1800" dirty="0"/>
          </a:p>
        </p:txBody>
      </p:sp>
      <p:sp>
        <p:nvSpPr>
          <p:cNvPr id="32" name="Text 30"/>
          <p:cNvSpPr/>
          <p:nvPr/>
        </p:nvSpPr>
        <p:spPr>
          <a:xfrm>
            <a:off x="6537960" y="3904488"/>
            <a:ext cx="51206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</a:rPr>
              <a:t>Partnership &amp; White-Label</a:t>
            </a:r>
            <a:endParaRPr lang="en-US" sz="1400" dirty="0"/>
          </a:p>
        </p:txBody>
      </p:sp>
      <p:sp>
        <p:nvSpPr>
          <p:cNvPr id="33" name="Shape 31"/>
          <p:cNvSpPr/>
          <p:nvPr/>
        </p:nvSpPr>
        <p:spPr>
          <a:xfrm>
            <a:off x="6537960" y="4343400"/>
            <a:ext cx="2560320" cy="256032"/>
          </a:xfrm>
          <a:prstGeom prst="rect">
            <a:avLst/>
          </a:prstGeom>
          <a:solidFill>
            <a:srgbClr val="0082CC">
              <a:alpha val="28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Text 32"/>
          <p:cNvSpPr/>
          <p:nvPr/>
        </p:nvSpPr>
        <p:spPr>
          <a:xfrm>
            <a:off x="6537960" y="4352544"/>
            <a:ext cx="25603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082CC"/>
                </a:solidFill>
              </a:rPr>
              <a:t>Enterprise Contracts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6537960" y="4672584"/>
            <a:ext cx="516636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B0C4DE"/>
                </a:solidFill>
              </a:rPr>
              <a:t>White-label analytics for brokers</a:t>
            </a:r>
            <a:endParaRPr lang="en-US" sz="1100" dirty="0"/>
          </a:p>
          <a:p>
            <a:pPr marL="0" indent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B0C4DE"/>
                </a:solidFill>
              </a:rPr>
              <a:t>and wealth management platforms</a:t>
            </a:r>
            <a:endParaRPr lang="en-US" sz="1100" dirty="0"/>
          </a:p>
          <a:p>
            <a:pPr marL="0" indent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B0C4DE"/>
                </a:solidFill>
              </a:rPr>
              <a:t>Exclusive territory agreements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411480" y="5559552"/>
            <a:ext cx="11338560" cy="530352"/>
          </a:xfrm>
          <a:prstGeom prst="rect">
            <a:avLst/>
          </a:prstGeom>
          <a:solidFill>
            <a:srgbClr val="071630"/>
          </a:solidFill>
          <a:ln w="12700">
            <a:solidFill>
              <a:srgbClr val="00C2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35"/>
          <p:cNvSpPr/>
          <p:nvPr/>
        </p:nvSpPr>
        <p:spPr>
          <a:xfrm>
            <a:off x="548640" y="5632704"/>
            <a:ext cx="110642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0C2FF"/>
                </a:solidFill>
              </a:rPr>
              <a:t>50M US retail traders  →  0.013% converting  →  6,667 Gold subscribers  →  $2.4M ARR  →  84% net margin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50D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64008"/>
          </a:xfrm>
          <a:prstGeom prst="rect">
            <a:avLst/>
          </a:prstGeom>
          <a:solidFill>
            <a:srgbClr val="00C2FF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02920" y="182880"/>
            <a:ext cx="45720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00C2FF"/>
                </a:solidFill>
              </a:rPr>
              <a:t>INVESTMENT OPPORTUNITY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457200"/>
            <a:ext cx="73152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00C2FF"/>
                </a:solidFill>
              </a:rPr>
              <a:t>$2M Seed Round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02920" y="1078992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</a:rPr>
              <a:t>at $20M Pre-Money Valuation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502920" y="1600200"/>
            <a:ext cx="9144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B0C4DE"/>
                </a:solidFill>
              </a:rPr>
              <a:t>We execute and win with or without funding. Investment accelerates the timeline.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457200" y="2084832"/>
            <a:ext cx="2651760" cy="2103120"/>
          </a:xfrm>
          <a:prstGeom prst="rect">
            <a:avLst/>
          </a:prstGeom>
          <a:solidFill>
            <a:srgbClr val="0D1E38"/>
          </a:solidFill>
          <a:ln w="19050">
            <a:solidFill>
              <a:srgbClr val="00C2FF"/>
            </a:solidFill>
            <a:prstDash val="solid"/>
          </a:ln>
          <a:effectLst>
            <a:outerShdw blurRad="1270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457200" y="2084832"/>
            <a:ext cx="2651760" cy="91440"/>
          </a:xfrm>
          <a:prstGeom prst="rect">
            <a:avLst/>
          </a:prstGeom>
          <a:solidFill>
            <a:srgbClr val="00C2FF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548640" y="2221992"/>
            <a:ext cx="246888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00C2FF"/>
                </a:solidFill>
              </a:rPr>
              <a:t>35%</a:t>
            </a:r>
            <a:endParaRPr lang="en-US" sz="3200" dirty="0"/>
          </a:p>
        </p:txBody>
      </p:sp>
      <p:sp>
        <p:nvSpPr>
          <p:cNvPr id="10" name="Text 8"/>
          <p:cNvSpPr/>
          <p:nvPr/>
        </p:nvSpPr>
        <p:spPr>
          <a:xfrm>
            <a:off x="548640" y="2852928"/>
            <a:ext cx="2468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$700K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48640" y="3154680"/>
            <a:ext cx="24688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35000"/>
              </a:lnSpc>
              <a:buNone/>
            </a:pPr>
            <a:r>
              <a:rPr lang="en-US" sz="1200" dirty="0">
                <a:solidFill>
                  <a:srgbClr val="B0C4DE"/>
                </a:solidFill>
              </a:rPr>
              <a:t>Marketing &amp;</a:t>
            </a:r>
            <a:endParaRPr lang="en-US" sz="1200" dirty="0"/>
          </a:p>
          <a:p>
            <a:pPr marL="0" indent="0" algn="ctr">
              <a:lnSpc>
                <a:spcPct val="135000"/>
              </a:lnSpc>
              <a:buNone/>
            </a:pPr>
            <a:r>
              <a:rPr lang="en-US" sz="1200" dirty="0">
                <a:solidFill>
                  <a:srgbClr val="B0C4DE"/>
                </a:solidFill>
              </a:rPr>
              <a:t>User Acquisition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3337560" y="2084832"/>
            <a:ext cx="2651760" cy="2103120"/>
          </a:xfrm>
          <a:prstGeom prst="rect">
            <a:avLst/>
          </a:prstGeom>
          <a:solidFill>
            <a:srgbClr val="0D1E38"/>
          </a:solidFill>
          <a:ln w="19050">
            <a:solidFill>
              <a:srgbClr val="00D4A0"/>
            </a:solidFill>
            <a:prstDash val="solid"/>
          </a:ln>
          <a:effectLst>
            <a:outerShdw blurRad="1270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3337560" y="2084832"/>
            <a:ext cx="2651760" cy="91440"/>
          </a:xfrm>
          <a:prstGeom prst="rect">
            <a:avLst/>
          </a:prstGeom>
          <a:solidFill>
            <a:srgbClr val="00D4A0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3429000" y="2221992"/>
            <a:ext cx="246888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00D4A0"/>
                </a:solidFill>
              </a:rPr>
              <a:t>30%</a:t>
            </a:r>
            <a:endParaRPr lang="en-US" sz="3200" dirty="0"/>
          </a:p>
        </p:txBody>
      </p:sp>
      <p:sp>
        <p:nvSpPr>
          <p:cNvPr id="15" name="Text 13"/>
          <p:cNvSpPr/>
          <p:nvPr/>
        </p:nvSpPr>
        <p:spPr>
          <a:xfrm>
            <a:off x="3429000" y="2852928"/>
            <a:ext cx="2468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$600K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3429000" y="3154680"/>
            <a:ext cx="24688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35000"/>
              </a:lnSpc>
              <a:buNone/>
            </a:pPr>
            <a:r>
              <a:rPr lang="en-US" sz="1200" dirty="0">
                <a:solidFill>
                  <a:srgbClr val="B0C4DE"/>
                </a:solidFill>
              </a:rPr>
              <a:t>Auto-Trading</a:t>
            </a:r>
            <a:endParaRPr lang="en-US" sz="1200" dirty="0"/>
          </a:p>
          <a:p>
            <a:pPr marL="0" indent="0" algn="ctr">
              <a:lnSpc>
                <a:spcPct val="135000"/>
              </a:lnSpc>
              <a:buNone/>
            </a:pPr>
            <a:r>
              <a:rPr lang="en-US" sz="1200" dirty="0">
                <a:solidFill>
                  <a:srgbClr val="B0C4DE"/>
                </a:solidFill>
              </a:rPr>
              <a:t>Hedge Fund Capital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6217920" y="2084832"/>
            <a:ext cx="2651760" cy="2103120"/>
          </a:xfrm>
          <a:prstGeom prst="rect">
            <a:avLst/>
          </a:prstGeom>
          <a:solidFill>
            <a:srgbClr val="0D1E38"/>
          </a:solidFill>
          <a:ln w="19050">
            <a:solidFill>
              <a:srgbClr val="F0B429"/>
            </a:solidFill>
            <a:prstDash val="solid"/>
          </a:ln>
          <a:effectLst>
            <a:outerShdw blurRad="1270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6217920" y="2084832"/>
            <a:ext cx="2651760" cy="91440"/>
          </a:xfrm>
          <a:prstGeom prst="rect">
            <a:avLst/>
          </a:prstGeom>
          <a:solidFill>
            <a:srgbClr val="F0B429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6309360" y="2221992"/>
            <a:ext cx="246888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F0B429"/>
                </a:solidFill>
              </a:rPr>
              <a:t>20%</a:t>
            </a:r>
            <a:endParaRPr lang="en-US" sz="3200" dirty="0"/>
          </a:p>
        </p:txBody>
      </p:sp>
      <p:sp>
        <p:nvSpPr>
          <p:cNvPr id="20" name="Text 18"/>
          <p:cNvSpPr/>
          <p:nvPr/>
        </p:nvSpPr>
        <p:spPr>
          <a:xfrm>
            <a:off x="6309360" y="2852928"/>
            <a:ext cx="2468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$400K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309360" y="3154680"/>
            <a:ext cx="24688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35000"/>
              </a:lnSpc>
              <a:buNone/>
            </a:pPr>
            <a:r>
              <a:rPr lang="en-US" sz="1200" dirty="0">
                <a:solidFill>
                  <a:srgbClr val="B0C4DE"/>
                </a:solidFill>
              </a:rPr>
              <a:t>Algorithm R&amp;D</a:t>
            </a:r>
            <a:endParaRPr lang="en-US" sz="1200" dirty="0"/>
          </a:p>
          <a:p>
            <a:pPr marL="0" indent="0" algn="ctr">
              <a:lnSpc>
                <a:spcPct val="135000"/>
              </a:lnSpc>
              <a:buNone/>
            </a:pPr>
            <a:r>
              <a:rPr lang="en-US" sz="1200" dirty="0">
                <a:solidFill>
                  <a:srgbClr val="B0C4DE"/>
                </a:solidFill>
              </a:rPr>
              <a:t>&amp; Quantum Infra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9098280" y="2084832"/>
            <a:ext cx="2651760" cy="2103120"/>
          </a:xfrm>
          <a:prstGeom prst="rect">
            <a:avLst/>
          </a:prstGeom>
          <a:solidFill>
            <a:srgbClr val="0D1E38"/>
          </a:solidFill>
          <a:ln w="19050">
            <a:solidFill>
              <a:srgbClr val="7030A0"/>
            </a:solidFill>
            <a:prstDash val="solid"/>
          </a:ln>
          <a:effectLst>
            <a:outerShdw blurRad="1270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3" name="Shape 21"/>
          <p:cNvSpPr/>
          <p:nvPr/>
        </p:nvSpPr>
        <p:spPr>
          <a:xfrm>
            <a:off x="9098280" y="2084832"/>
            <a:ext cx="2651760" cy="91440"/>
          </a:xfrm>
          <a:prstGeom prst="rect">
            <a:avLst/>
          </a:prstGeom>
          <a:solidFill>
            <a:srgbClr val="0082CC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9189720" y="2221992"/>
            <a:ext cx="246888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0082CC"/>
                </a:solidFill>
              </a:rPr>
              <a:t>15%</a:t>
            </a:r>
            <a:endParaRPr lang="en-US" sz="3200" dirty="0"/>
          </a:p>
        </p:txBody>
      </p:sp>
      <p:sp>
        <p:nvSpPr>
          <p:cNvPr id="25" name="Text 23"/>
          <p:cNvSpPr/>
          <p:nvPr/>
        </p:nvSpPr>
        <p:spPr>
          <a:xfrm>
            <a:off x="9189720" y="2852928"/>
            <a:ext cx="2468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$300K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9189720" y="3154680"/>
            <a:ext cx="24688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35000"/>
              </a:lnSpc>
              <a:buNone/>
            </a:pPr>
            <a:r>
              <a:rPr lang="en-US" sz="1200" dirty="0">
                <a:solidFill>
                  <a:srgbClr val="B0C4DE"/>
                </a:solidFill>
              </a:rPr>
              <a:t>Partnership &amp;</a:t>
            </a:r>
            <a:endParaRPr lang="en-US" sz="1200" dirty="0"/>
          </a:p>
          <a:p>
            <a:pPr marL="0" indent="0" algn="ctr">
              <a:lnSpc>
                <a:spcPct val="135000"/>
              </a:lnSpc>
              <a:buNone/>
            </a:pPr>
            <a:r>
              <a:rPr lang="en-US" sz="1200" dirty="0">
                <a:solidFill>
                  <a:srgbClr val="B0C4DE"/>
                </a:solidFill>
              </a:rPr>
              <a:t>Licensing Deals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548640" y="4096512"/>
            <a:ext cx="11064240" cy="36576"/>
          </a:xfrm>
          <a:prstGeom prst="rect">
            <a:avLst/>
          </a:prstGeom>
          <a:solidFill>
            <a:srgbClr val="1A3A6B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Shape 26"/>
          <p:cNvSpPr/>
          <p:nvPr/>
        </p:nvSpPr>
        <p:spPr>
          <a:xfrm>
            <a:off x="1691640" y="3977640"/>
            <a:ext cx="274320" cy="274320"/>
          </a:xfrm>
          <a:prstGeom prst="line">
            <a:avLst/>
          </a:prstGeom>
          <a:solidFill>
            <a:srgbClr val="0082CC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Shape 27"/>
          <p:cNvSpPr/>
          <p:nvPr/>
        </p:nvSpPr>
        <p:spPr>
          <a:xfrm>
            <a:off x="441960" y="4270248"/>
            <a:ext cx="2657856" cy="713232"/>
          </a:xfrm>
          <a:prstGeom prst="rect">
            <a:avLst/>
          </a:prstGeom>
          <a:solidFill>
            <a:srgbClr val="0D1E38"/>
          </a:solidFill>
          <a:ln w="19050">
            <a:solidFill>
              <a:srgbClr val="0082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640080" y="4315968"/>
            <a:ext cx="25603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082CC"/>
                </a:solidFill>
              </a:rPr>
              <a:t>Month 6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640080" y="4572000"/>
            <a:ext cx="25603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200" b="1" dirty="0">
                <a:solidFill>
                  <a:srgbClr val="FFFFFF"/>
                </a:solidFill>
              </a:rPr>
              <a:t>200 Gold users</a:t>
            </a:r>
            <a:endParaRPr lang="en-US" sz="1200" dirty="0"/>
          </a:p>
          <a:p>
            <a:pPr marL="0" indent="0" algn="ctr">
              <a:lnSpc>
                <a:spcPct val="120000"/>
              </a:lnSpc>
              <a:buNone/>
            </a:pPr>
            <a:r>
              <a:rPr lang="en-US" sz="1200" b="1" dirty="0">
                <a:solidFill>
                  <a:srgbClr val="FFFFFF"/>
                </a:solidFill>
              </a:rPr>
              <a:t>$72K ARR</a:t>
            </a:r>
            <a:endParaRPr lang="en-US" sz="1200" dirty="0"/>
          </a:p>
        </p:txBody>
      </p:sp>
      <p:sp>
        <p:nvSpPr>
          <p:cNvPr id="32" name="Shape 30"/>
          <p:cNvSpPr/>
          <p:nvPr/>
        </p:nvSpPr>
        <p:spPr>
          <a:xfrm>
            <a:off x="4526280" y="3977640"/>
            <a:ext cx="274320" cy="274320"/>
          </a:xfrm>
          <a:prstGeom prst="line">
            <a:avLst/>
          </a:prstGeom>
          <a:solidFill>
            <a:srgbClr val="00C2FF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Shape 31"/>
          <p:cNvSpPr/>
          <p:nvPr/>
        </p:nvSpPr>
        <p:spPr>
          <a:xfrm>
            <a:off x="3337560" y="4270248"/>
            <a:ext cx="2651760" cy="713232"/>
          </a:xfrm>
          <a:prstGeom prst="rect">
            <a:avLst/>
          </a:prstGeom>
          <a:solidFill>
            <a:srgbClr val="0D1E38"/>
          </a:solidFill>
          <a:ln w="19050">
            <a:solidFill>
              <a:schemeClr val="accent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Text 32"/>
          <p:cNvSpPr/>
          <p:nvPr/>
        </p:nvSpPr>
        <p:spPr>
          <a:xfrm>
            <a:off x="3474720" y="4315968"/>
            <a:ext cx="25603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0C2FF"/>
                </a:solidFill>
              </a:rPr>
              <a:t>Year 1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3474720" y="4572000"/>
            <a:ext cx="25603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200" b="1" dirty="0">
                <a:solidFill>
                  <a:srgbClr val="FFFFFF"/>
                </a:solidFill>
              </a:rPr>
              <a:t>500 Gold + licensing</a:t>
            </a:r>
            <a:endParaRPr lang="en-US" sz="1200" dirty="0"/>
          </a:p>
          <a:p>
            <a:pPr marL="0" indent="0" algn="ctr">
              <a:lnSpc>
                <a:spcPct val="120000"/>
              </a:lnSpc>
              <a:buNone/>
            </a:pPr>
            <a:r>
              <a:rPr lang="en-US" sz="1200" b="1" dirty="0">
                <a:solidFill>
                  <a:srgbClr val="FFFFFF"/>
                </a:solidFill>
              </a:rPr>
              <a:t>$720K ARR</a:t>
            </a:r>
            <a:endParaRPr lang="en-US" sz="1200" dirty="0"/>
          </a:p>
        </p:txBody>
      </p:sp>
      <p:sp>
        <p:nvSpPr>
          <p:cNvPr id="36" name="Shape 34"/>
          <p:cNvSpPr/>
          <p:nvPr/>
        </p:nvSpPr>
        <p:spPr>
          <a:xfrm>
            <a:off x="7360920" y="3977640"/>
            <a:ext cx="274320" cy="274320"/>
          </a:xfrm>
          <a:prstGeom prst="line">
            <a:avLst/>
          </a:prstGeom>
          <a:solidFill>
            <a:srgbClr val="00D4A0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Shape 35"/>
          <p:cNvSpPr/>
          <p:nvPr/>
        </p:nvSpPr>
        <p:spPr>
          <a:xfrm>
            <a:off x="6227064" y="4279392"/>
            <a:ext cx="2642616" cy="713232"/>
          </a:xfrm>
          <a:prstGeom prst="rect">
            <a:avLst/>
          </a:prstGeom>
          <a:solidFill>
            <a:srgbClr val="0D1E38"/>
          </a:solidFill>
          <a:ln w="19050">
            <a:solidFill>
              <a:schemeClr val="accent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8" name="Text 36"/>
          <p:cNvSpPr/>
          <p:nvPr/>
        </p:nvSpPr>
        <p:spPr>
          <a:xfrm>
            <a:off x="6309360" y="4315968"/>
            <a:ext cx="25603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0D4A0"/>
                </a:solidFill>
              </a:rPr>
              <a:t>Year 2</a:t>
            </a:r>
            <a:endParaRPr lang="en-US" sz="1100" dirty="0"/>
          </a:p>
        </p:txBody>
      </p:sp>
      <p:sp>
        <p:nvSpPr>
          <p:cNvPr id="39" name="Text 37"/>
          <p:cNvSpPr/>
          <p:nvPr/>
        </p:nvSpPr>
        <p:spPr>
          <a:xfrm>
            <a:off x="6309360" y="4572000"/>
            <a:ext cx="25603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200" b="1" dirty="0">
                <a:solidFill>
                  <a:srgbClr val="FFFFFF"/>
                </a:solidFill>
              </a:rPr>
              <a:t>1,000 Gold + 17 inst. deals</a:t>
            </a:r>
            <a:endParaRPr lang="en-US" sz="1200" dirty="0"/>
          </a:p>
          <a:p>
            <a:pPr marL="0" indent="0" algn="ctr">
              <a:lnSpc>
                <a:spcPct val="120000"/>
              </a:lnSpc>
              <a:buNone/>
            </a:pPr>
            <a:r>
              <a:rPr lang="en-US" sz="1200" b="1" dirty="0">
                <a:solidFill>
                  <a:srgbClr val="FFFFFF"/>
                </a:solidFill>
              </a:rPr>
              <a:t>$2.4M ARR</a:t>
            </a:r>
            <a:endParaRPr lang="en-US" sz="1200" dirty="0"/>
          </a:p>
        </p:txBody>
      </p:sp>
      <p:sp>
        <p:nvSpPr>
          <p:cNvPr id="40" name="Shape 38"/>
          <p:cNvSpPr/>
          <p:nvPr/>
        </p:nvSpPr>
        <p:spPr>
          <a:xfrm>
            <a:off x="10195560" y="3977640"/>
            <a:ext cx="274320" cy="274320"/>
          </a:xfrm>
          <a:prstGeom prst="line">
            <a:avLst/>
          </a:prstGeom>
          <a:solidFill>
            <a:srgbClr val="F0B429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Shape 39"/>
          <p:cNvSpPr/>
          <p:nvPr/>
        </p:nvSpPr>
        <p:spPr>
          <a:xfrm>
            <a:off x="9144000" y="4279392"/>
            <a:ext cx="2560320" cy="713232"/>
          </a:xfrm>
          <a:prstGeom prst="rect">
            <a:avLst/>
          </a:prstGeom>
          <a:solidFill>
            <a:srgbClr val="0D1E38"/>
          </a:solidFill>
          <a:ln w="19050">
            <a:solidFill>
              <a:srgbClr val="7030A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2" name="Text 40"/>
          <p:cNvSpPr/>
          <p:nvPr/>
        </p:nvSpPr>
        <p:spPr>
          <a:xfrm>
            <a:off x="9144000" y="4315968"/>
            <a:ext cx="25603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0B429"/>
                </a:solidFill>
              </a:rPr>
              <a:t>Year 3</a:t>
            </a:r>
            <a:endParaRPr lang="en-US" sz="1100" dirty="0"/>
          </a:p>
        </p:txBody>
      </p:sp>
      <p:sp>
        <p:nvSpPr>
          <p:cNvPr id="43" name="Text 41"/>
          <p:cNvSpPr/>
          <p:nvPr/>
        </p:nvSpPr>
        <p:spPr>
          <a:xfrm>
            <a:off x="9144000" y="4572000"/>
            <a:ext cx="25603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200" b="1" dirty="0">
                <a:solidFill>
                  <a:srgbClr val="FFFFFF"/>
                </a:solidFill>
              </a:rPr>
              <a:t>$10M+</a:t>
            </a:r>
            <a:endParaRPr lang="en-US" sz="1200" dirty="0"/>
          </a:p>
          <a:p>
            <a:pPr marL="0" indent="0" algn="ctr">
              <a:lnSpc>
                <a:spcPct val="120000"/>
              </a:lnSpc>
              <a:buNone/>
            </a:pPr>
            <a:r>
              <a:rPr lang="en-US" sz="1200" b="1" dirty="0">
                <a:solidFill>
                  <a:srgbClr val="FFFFFF"/>
                </a:solidFill>
              </a:rPr>
              <a:t>Revenue</a:t>
            </a:r>
            <a:endParaRPr lang="en-US" sz="1200" dirty="0"/>
          </a:p>
        </p:txBody>
      </p:sp>
      <p:sp>
        <p:nvSpPr>
          <p:cNvPr id="44" name="Shape 42"/>
          <p:cNvSpPr/>
          <p:nvPr/>
        </p:nvSpPr>
        <p:spPr>
          <a:xfrm>
            <a:off x="457200" y="5074920"/>
            <a:ext cx="11292840" cy="1234440"/>
          </a:xfrm>
          <a:prstGeom prst="rect">
            <a:avLst/>
          </a:prstGeom>
          <a:solidFill>
            <a:srgbClr val="071630"/>
          </a:solidFill>
          <a:ln w="12700">
            <a:solidFill>
              <a:srgbClr val="F0B429"/>
            </a:solidFill>
            <a:prstDash val="solid"/>
          </a:ln>
          <a:effectLst>
            <a:outerShdw blurRad="1270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5" name="Shape 43"/>
          <p:cNvSpPr/>
          <p:nvPr/>
        </p:nvSpPr>
        <p:spPr>
          <a:xfrm>
            <a:off x="441960" y="5093209"/>
            <a:ext cx="97536" cy="1170431"/>
          </a:xfrm>
          <a:prstGeom prst="rect">
            <a:avLst/>
          </a:prstGeom>
          <a:solidFill>
            <a:srgbClr val="F0B429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4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1792" y="5102352"/>
            <a:ext cx="502920" cy="502920"/>
          </a:xfrm>
          <a:prstGeom prst="rect">
            <a:avLst/>
          </a:prstGeom>
        </p:spPr>
      </p:pic>
      <p:sp>
        <p:nvSpPr>
          <p:cNvPr id="47" name="Text 44"/>
          <p:cNvSpPr/>
          <p:nvPr/>
        </p:nvSpPr>
        <p:spPr>
          <a:xfrm>
            <a:off x="1261872" y="5138928"/>
            <a:ext cx="54864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0B429"/>
                </a:solidFill>
              </a:rPr>
              <a:t>Investor Returns Path</a:t>
            </a:r>
            <a:endParaRPr lang="en-US" sz="1300" dirty="0"/>
          </a:p>
        </p:txBody>
      </p:sp>
      <p:sp>
        <p:nvSpPr>
          <p:cNvPr id="48" name="Text 45"/>
          <p:cNvSpPr/>
          <p:nvPr/>
        </p:nvSpPr>
        <p:spPr>
          <a:xfrm>
            <a:off x="1021917" y="5476352"/>
            <a:ext cx="109728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52000"/>
              </a:lnSpc>
              <a:buNone/>
            </a:pPr>
            <a:r>
              <a:rPr lang="en-US" sz="1250" dirty="0">
                <a:solidFill>
                  <a:srgbClr val="B0C4DE"/>
                </a:solidFill>
              </a:rPr>
              <a:t>Year 1–2: 1,000 Gold @ $30/mo = $360K ARR + $2.04M institutional licensing = $2.4M ARR  (just 0.002% of 50M US retail traders)</a:t>
            </a:r>
            <a:endParaRPr lang="en-US" sz="1250" dirty="0"/>
          </a:p>
          <a:p>
            <a:pPr marL="0" indent="0">
              <a:lnSpc>
                <a:spcPct val="152000"/>
              </a:lnSpc>
              <a:buNone/>
            </a:pPr>
            <a:r>
              <a:rPr lang="en-US" sz="1250" dirty="0">
                <a:solidFill>
                  <a:srgbClr val="B0C4DE"/>
                </a:solidFill>
              </a:rPr>
              <a:t>Year 3: 1,000 Gold ($360K) + institutional licensing scale → $10M+ revenue potential</a:t>
            </a:r>
            <a:endParaRPr lang="en-US" sz="1250" dirty="0"/>
          </a:p>
          <a:p>
            <a:pPr marL="0" indent="0">
              <a:lnSpc>
                <a:spcPct val="152000"/>
              </a:lnSpc>
              <a:buNone/>
            </a:pPr>
            <a:r>
              <a:rPr lang="en-US" sz="1250" dirty="0">
                <a:solidFill>
                  <a:srgbClr val="B0C4DE"/>
                </a:solidFill>
              </a:rPr>
              <a:t>Exit: Strategic acquisition by fintech, brokerage or quantum firm at 10–20x revenue multiple</a:t>
            </a:r>
            <a:endParaRPr lang="en-US" sz="1250" dirty="0"/>
          </a:p>
        </p:txBody>
      </p:sp>
      <p:sp>
        <p:nvSpPr>
          <p:cNvPr id="49" name="Shape 46"/>
          <p:cNvSpPr/>
          <p:nvPr/>
        </p:nvSpPr>
        <p:spPr>
          <a:xfrm>
            <a:off x="0" y="6400800"/>
            <a:ext cx="12161520" cy="457200"/>
          </a:xfrm>
          <a:prstGeom prst="rect">
            <a:avLst/>
          </a:prstGeom>
          <a:solidFill>
            <a:srgbClr val="0A1628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0" name="Text 47"/>
          <p:cNvSpPr/>
          <p:nvPr/>
        </p:nvSpPr>
        <p:spPr>
          <a:xfrm>
            <a:off x="0" y="6446520"/>
            <a:ext cx="1216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B8DB0"/>
                </a:solidFill>
              </a:rPr>
              <a:t>moneychoice.us/capital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50D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64008"/>
          </a:xfrm>
          <a:prstGeom prst="rect">
            <a:avLst/>
          </a:prstGeom>
          <a:solidFill>
            <a:srgbClr val="00C2FF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64008"/>
            <a:ext cx="6323990" cy="6336792"/>
          </a:xfrm>
          <a:prstGeom prst="rect">
            <a:avLst/>
          </a:prstGeom>
          <a:solidFill>
            <a:srgbClr val="0D2B55">
              <a:alpha val="32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594360" y="256032"/>
            <a:ext cx="548640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kern="0" spc="800" dirty="0">
                <a:solidFill>
                  <a:srgbClr val="00C2FF"/>
                </a:solidFill>
              </a:rPr>
              <a:t>MONEYCHOICE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594360" y="667512"/>
            <a:ext cx="548640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kern="0" spc="800" dirty="0">
                <a:solidFill>
                  <a:srgbClr val="FFFFFF"/>
                </a:solidFill>
              </a:rPr>
              <a:t>CAPITAL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594360" y="1170432"/>
            <a:ext cx="2926080" cy="27432"/>
          </a:xfrm>
          <a:prstGeom prst="rect">
            <a:avLst/>
          </a:prstGeom>
          <a:solidFill>
            <a:srgbClr val="00C2FF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594360" y="1325880"/>
            <a:ext cx="713232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8000"/>
              </a:lnSpc>
              <a:buNone/>
            </a:pPr>
            <a:r>
              <a:rPr lang="en-US" sz="3300" b="1" dirty="0">
                <a:solidFill>
                  <a:srgbClr val="FFFFFF"/>
                </a:solidFill>
              </a:rPr>
              <a:t>The Quantum Edge</a:t>
            </a:r>
            <a:endParaRPr lang="en-US" sz="3300" dirty="0"/>
          </a:p>
          <a:p>
            <a:pPr marL="0" indent="0">
              <a:lnSpc>
                <a:spcPct val="138000"/>
              </a:lnSpc>
              <a:buNone/>
            </a:pPr>
            <a:r>
              <a:rPr lang="en-US" sz="3300" b="1" dirty="0">
                <a:solidFill>
                  <a:srgbClr val="FFFFFF"/>
                </a:solidFill>
              </a:rPr>
              <a:t>Is Now Investable.</a:t>
            </a:r>
            <a:endParaRPr lang="en-US" sz="3300" dirty="0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" y="2907792"/>
            <a:ext cx="384048" cy="384048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097280" y="2926080"/>
            <a:ext cx="53035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B0C4DE"/>
                </a:solidFill>
              </a:rPr>
              <a:t>80%+ verified accuracy — maintained since 2016 across all market conditions</a:t>
            </a:r>
            <a:endParaRPr lang="en-US" sz="1300" dirty="0"/>
          </a:p>
        </p:txBody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" y="3566160"/>
            <a:ext cx="384048" cy="384048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1097280" y="3584448"/>
            <a:ext cx="53035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B0C4DE"/>
                </a:solidFill>
              </a:rPr>
              <a:t>Fully owned IP — 20+ years of live trade data that cannot be reverse-engineered</a:t>
            </a:r>
            <a:endParaRPr lang="en-US" sz="1300" dirty="0"/>
          </a:p>
        </p:txBody>
      </p:sp>
      <p:pic>
        <p:nvPicPr>
          <p:cNvPr id="12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4360" y="4224528"/>
            <a:ext cx="384048" cy="384048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1097280" y="4242816"/>
            <a:ext cx="53035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B0C4DE"/>
                </a:solidFill>
              </a:rPr>
              <a:t>Multiple revenue paths — SaaS, hedge fund, institutional licensing &amp; partnerships</a:t>
            </a:r>
            <a:endParaRPr lang="en-US" sz="1300" dirty="0"/>
          </a:p>
        </p:txBody>
      </p:sp>
      <p:sp>
        <p:nvSpPr>
          <p:cNvPr id="14" name="Shape 9"/>
          <p:cNvSpPr/>
          <p:nvPr/>
        </p:nvSpPr>
        <p:spPr>
          <a:xfrm>
            <a:off x="6812280" y="868680"/>
            <a:ext cx="4983480" cy="4681728"/>
          </a:xfrm>
          <a:prstGeom prst="rect">
            <a:avLst/>
          </a:prstGeom>
          <a:solidFill>
            <a:srgbClr val="0D1E38"/>
          </a:solidFill>
          <a:ln w="19050">
            <a:solidFill>
              <a:srgbClr val="00C2FF"/>
            </a:solidFill>
            <a:prstDash val="solid"/>
          </a:ln>
          <a:effectLst>
            <a:outerShdw blurRad="1270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0"/>
          <p:cNvSpPr/>
          <p:nvPr/>
        </p:nvSpPr>
        <p:spPr>
          <a:xfrm>
            <a:off x="6812280" y="868680"/>
            <a:ext cx="4983480" cy="91440"/>
          </a:xfrm>
          <a:prstGeom prst="rect">
            <a:avLst/>
          </a:prstGeom>
          <a:solidFill>
            <a:srgbClr val="00C2FF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1"/>
          <p:cNvSpPr/>
          <p:nvPr/>
        </p:nvSpPr>
        <p:spPr>
          <a:xfrm>
            <a:off x="6812280" y="1024128"/>
            <a:ext cx="4983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Join the Revolution</a:t>
            </a:r>
            <a:endParaRPr lang="en-US" sz="1800" dirty="0"/>
          </a:p>
        </p:txBody>
      </p:sp>
      <p:sp>
        <p:nvSpPr>
          <p:cNvPr id="17" name="Shape 12"/>
          <p:cNvSpPr/>
          <p:nvPr/>
        </p:nvSpPr>
        <p:spPr>
          <a:xfrm>
            <a:off x="6995160" y="1664208"/>
            <a:ext cx="4617720" cy="530352"/>
          </a:xfrm>
          <a:prstGeom prst="rect">
            <a:avLst/>
          </a:prstGeom>
          <a:solidFill>
            <a:srgbClr val="0D2B55">
              <a:alpha val="70000"/>
            </a:srgbClr>
          </a:solidFill>
          <a:ln w="6350">
            <a:solidFill>
              <a:srgbClr val="1A3A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3"/>
          <p:cNvSpPr/>
          <p:nvPr/>
        </p:nvSpPr>
        <p:spPr>
          <a:xfrm>
            <a:off x="7086600" y="1755648"/>
            <a:ext cx="21945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B8DB0"/>
                </a:solidFill>
              </a:rPr>
              <a:t>Raise</a:t>
            </a:r>
            <a:endParaRPr lang="en-US" sz="1300" dirty="0"/>
          </a:p>
        </p:txBody>
      </p:sp>
      <p:sp>
        <p:nvSpPr>
          <p:cNvPr id="19" name="Text 14"/>
          <p:cNvSpPr/>
          <p:nvPr/>
        </p:nvSpPr>
        <p:spPr>
          <a:xfrm>
            <a:off x="9235440" y="1755648"/>
            <a:ext cx="22860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300" b="1" dirty="0">
                <a:solidFill>
                  <a:srgbClr val="00C2FF"/>
                </a:solidFill>
              </a:rPr>
              <a:t>$2,000,000</a:t>
            </a:r>
            <a:endParaRPr lang="en-US" sz="1300" dirty="0"/>
          </a:p>
        </p:txBody>
      </p:sp>
      <p:sp>
        <p:nvSpPr>
          <p:cNvPr id="20" name="Shape 15"/>
          <p:cNvSpPr/>
          <p:nvPr/>
        </p:nvSpPr>
        <p:spPr>
          <a:xfrm>
            <a:off x="6995160" y="2322576"/>
            <a:ext cx="4617720" cy="530352"/>
          </a:xfrm>
          <a:prstGeom prst="rect">
            <a:avLst/>
          </a:prstGeom>
          <a:solidFill>
            <a:srgbClr val="0D2B55">
              <a:alpha val="70000"/>
            </a:srgbClr>
          </a:solidFill>
          <a:ln w="6350">
            <a:solidFill>
              <a:srgbClr val="1A3A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6"/>
          <p:cNvSpPr/>
          <p:nvPr/>
        </p:nvSpPr>
        <p:spPr>
          <a:xfrm>
            <a:off x="7086600" y="2414016"/>
            <a:ext cx="21945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B8DB0"/>
                </a:solidFill>
              </a:rPr>
              <a:t>Valuation</a:t>
            </a:r>
            <a:endParaRPr lang="en-US" sz="1300" dirty="0"/>
          </a:p>
        </p:txBody>
      </p:sp>
      <p:sp>
        <p:nvSpPr>
          <p:cNvPr id="22" name="Text 17"/>
          <p:cNvSpPr/>
          <p:nvPr/>
        </p:nvSpPr>
        <p:spPr>
          <a:xfrm>
            <a:off x="9235440" y="2414016"/>
            <a:ext cx="22860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300" b="1" dirty="0">
                <a:solidFill>
                  <a:srgbClr val="00C2FF"/>
                </a:solidFill>
              </a:rPr>
              <a:t>$20,000,000</a:t>
            </a:r>
            <a:endParaRPr lang="en-US" sz="1300" dirty="0"/>
          </a:p>
        </p:txBody>
      </p:sp>
      <p:sp>
        <p:nvSpPr>
          <p:cNvPr id="23" name="Shape 18"/>
          <p:cNvSpPr/>
          <p:nvPr/>
        </p:nvSpPr>
        <p:spPr>
          <a:xfrm>
            <a:off x="6995160" y="2980944"/>
            <a:ext cx="4617720" cy="530352"/>
          </a:xfrm>
          <a:prstGeom prst="rect">
            <a:avLst/>
          </a:prstGeom>
          <a:solidFill>
            <a:srgbClr val="0D2B55">
              <a:alpha val="70000"/>
            </a:srgbClr>
          </a:solidFill>
          <a:ln w="6350">
            <a:solidFill>
              <a:srgbClr val="1A3A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19"/>
          <p:cNvSpPr/>
          <p:nvPr/>
        </p:nvSpPr>
        <p:spPr>
          <a:xfrm>
            <a:off x="7086600" y="3072384"/>
            <a:ext cx="21945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B8DB0"/>
                </a:solidFill>
              </a:rPr>
              <a:t>Instrument</a:t>
            </a:r>
            <a:endParaRPr lang="en-US" sz="1300" dirty="0"/>
          </a:p>
        </p:txBody>
      </p:sp>
      <p:sp>
        <p:nvSpPr>
          <p:cNvPr id="25" name="Text 20"/>
          <p:cNvSpPr/>
          <p:nvPr/>
        </p:nvSpPr>
        <p:spPr>
          <a:xfrm>
            <a:off x="9235440" y="3072384"/>
            <a:ext cx="22860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300" b="1" dirty="0">
                <a:solidFill>
                  <a:srgbClr val="00C2FF"/>
                </a:solidFill>
              </a:rPr>
              <a:t>Seed / SAFE</a:t>
            </a:r>
            <a:endParaRPr lang="en-US" sz="1300" dirty="0"/>
          </a:p>
        </p:txBody>
      </p:sp>
      <p:sp>
        <p:nvSpPr>
          <p:cNvPr id="26" name="Shape 21"/>
          <p:cNvSpPr/>
          <p:nvPr/>
        </p:nvSpPr>
        <p:spPr>
          <a:xfrm>
            <a:off x="6995160" y="3639312"/>
            <a:ext cx="4617720" cy="530352"/>
          </a:xfrm>
          <a:prstGeom prst="rect">
            <a:avLst/>
          </a:prstGeom>
          <a:solidFill>
            <a:srgbClr val="0D2B55">
              <a:alpha val="70000"/>
            </a:srgbClr>
          </a:solidFill>
          <a:ln w="6350">
            <a:solidFill>
              <a:srgbClr val="1A3A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2"/>
          <p:cNvSpPr/>
          <p:nvPr/>
        </p:nvSpPr>
        <p:spPr>
          <a:xfrm>
            <a:off x="7086600" y="3730752"/>
            <a:ext cx="21945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B8DB0"/>
                </a:solidFill>
              </a:rPr>
              <a:t>Min. Check</a:t>
            </a:r>
            <a:endParaRPr lang="en-US" sz="1300" dirty="0"/>
          </a:p>
        </p:txBody>
      </p:sp>
      <p:sp>
        <p:nvSpPr>
          <p:cNvPr id="28" name="Text 23"/>
          <p:cNvSpPr/>
          <p:nvPr/>
        </p:nvSpPr>
        <p:spPr>
          <a:xfrm>
            <a:off x="9235440" y="3730752"/>
            <a:ext cx="22860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300" b="1" dirty="0">
                <a:solidFill>
                  <a:srgbClr val="00C2FF"/>
                </a:solidFill>
              </a:rPr>
              <a:t>$100,000</a:t>
            </a:r>
            <a:endParaRPr lang="en-US" sz="1300" dirty="0"/>
          </a:p>
        </p:txBody>
      </p:sp>
      <p:sp>
        <p:nvSpPr>
          <p:cNvPr id="29" name="Shape 24"/>
          <p:cNvSpPr/>
          <p:nvPr/>
        </p:nvSpPr>
        <p:spPr>
          <a:xfrm>
            <a:off x="6995160" y="4343400"/>
            <a:ext cx="4617720" cy="804672"/>
          </a:xfrm>
          <a:prstGeom prst="rect">
            <a:avLst/>
          </a:prstGeom>
          <a:solidFill>
            <a:schemeClr val="tx1">
              <a:alpha val="92000"/>
            </a:scheme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5"/>
          <p:cNvSpPr/>
          <p:nvPr/>
        </p:nvSpPr>
        <p:spPr>
          <a:xfrm>
            <a:off x="6995160" y="4407408"/>
            <a:ext cx="4617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invest@moneychoice.us</a:t>
            </a:r>
            <a:endParaRPr lang="en-US" sz="1400" dirty="0"/>
          </a:p>
        </p:txBody>
      </p:sp>
      <p:sp>
        <p:nvSpPr>
          <p:cNvPr id="31" name="Text 26"/>
          <p:cNvSpPr/>
          <p:nvPr/>
        </p:nvSpPr>
        <p:spPr>
          <a:xfrm>
            <a:off x="6995160" y="4754880"/>
            <a:ext cx="46177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B0C4DE"/>
                </a:solidFill>
              </a:rPr>
              <a:t>moneychoice.us/capital</a:t>
            </a:r>
            <a:endParaRPr lang="en-US" sz="1300" dirty="0"/>
          </a:p>
        </p:txBody>
      </p:sp>
      <p:sp>
        <p:nvSpPr>
          <p:cNvPr id="32" name="Shape 27"/>
          <p:cNvSpPr/>
          <p:nvPr/>
        </p:nvSpPr>
        <p:spPr>
          <a:xfrm>
            <a:off x="0" y="6400800"/>
            <a:ext cx="12161520" cy="457200"/>
          </a:xfrm>
          <a:prstGeom prst="rect">
            <a:avLst/>
          </a:prstGeom>
          <a:solidFill>
            <a:srgbClr val="0A1628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28"/>
          <p:cNvSpPr/>
          <p:nvPr/>
        </p:nvSpPr>
        <p:spPr>
          <a:xfrm>
            <a:off x="0" y="6464808"/>
            <a:ext cx="1216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B8DB0"/>
                </a:solidFill>
              </a:rPr>
              <a:t>CONFIDENTIAL — FOR ACCREDITED INVESTORS ONLY  |  moneychoice.us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50D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64008"/>
          </a:xfrm>
          <a:prstGeom prst="rect">
            <a:avLst/>
          </a:prstGeom>
          <a:solidFill>
            <a:srgbClr val="F0B429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02920" y="182880"/>
            <a:ext cx="45720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00C2FF"/>
                </a:solidFill>
              </a:rPr>
              <a:t>THE PROBLEM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475488"/>
            <a:ext cx="1005840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</a:rPr>
              <a:t>Retail Investors Are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502920" y="969264"/>
            <a:ext cx="1005840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0B429"/>
                </a:solidFill>
              </a:rPr>
              <a:t>Systematically Outgunned.</a:t>
            </a:r>
            <a:endParaRPr lang="en-US" sz="3200" dirty="0"/>
          </a:p>
        </p:txBody>
      </p:sp>
      <p:sp>
        <p:nvSpPr>
          <p:cNvPr id="9" name="Shape 7"/>
          <p:cNvSpPr/>
          <p:nvPr/>
        </p:nvSpPr>
        <p:spPr>
          <a:xfrm>
            <a:off x="502920" y="1828800"/>
            <a:ext cx="5349240" cy="1783080"/>
          </a:xfrm>
          <a:prstGeom prst="rect">
            <a:avLst/>
          </a:prstGeom>
          <a:solidFill>
            <a:srgbClr val="0D1E38"/>
          </a:solidFill>
          <a:ln w="19050">
            <a:solidFill>
              <a:srgbClr val="1A3A6B"/>
            </a:solidFill>
            <a:prstDash val="solid"/>
          </a:ln>
          <a:effectLst>
            <a:outerShdw blurRad="1270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0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2029968"/>
            <a:ext cx="502920" cy="502920"/>
          </a:xfrm>
          <a:prstGeom prst="rect">
            <a:avLst/>
          </a:prstGeom>
        </p:spPr>
      </p:pic>
      <p:sp>
        <p:nvSpPr>
          <p:cNvPr id="11" name="Text 8"/>
          <p:cNvSpPr/>
          <p:nvPr/>
        </p:nvSpPr>
        <p:spPr>
          <a:xfrm>
            <a:off x="1325880" y="2048256"/>
            <a:ext cx="43434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</a:rPr>
              <a:t>No Precision</a:t>
            </a:r>
            <a:endParaRPr lang="en-US" sz="1400" dirty="0"/>
          </a:p>
        </p:txBody>
      </p:sp>
      <p:sp>
        <p:nvSpPr>
          <p:cNvPr id="12" name="Text 9"/>
          <p:cNvSpPr/>
          <p:nvPr/>
        </p:nvSpPr>
        <p:spPr>
          <a:xfrm>
            <a:off x="685800" y="2578608"/>
            <a:ext cx="498348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8000"/>
              </a:lnSpc>
              <a:buNone/>
            </a:pPr>
            <a:r>
              <a:rPr lang="en-US" sz="1300" dirty="0">
                <a:solidFill>
                  <a:srgbClr val="B0C4DE"/>
                </a:solidFill>
              </a:rPr>
              <a:t>Markets move in minutes. Traditional analysis tells you what happened — never what will happen, how much, or by when.</a:t>
            </a:r>
            <a:endParaRPr lang="en-US" sz="1300" dirty="0"/>
          </a:p>
        </p:txBody>
      </p:sp>
      <p:sp>
        <p:nvSpPr>
          <p:cNvPr id="13" name="Shape 10"/>
          <p:cNvSpPr/>
          <p:nvPr/>
        </p:nvSpPr>
        <p:spPr>
          <a:xfrm>
            <a:off x="6217920" y="1828800"/>
            <a:ext cx="5349240" cy="1783080"/>
          </a:xfrm>
          <a:prstGeom prst="rect">
            <a:avLst/>
          </a:prstGeom>
          <a:solidFill>
            <a:srgbClr val="0D1E38"/>
          </a:solidFill>
          <a:ln w="19050">
            <a:solidFill>
              <a:srgbClr val="1A3A6B"/>
            </a:solidFill>
            <a:prstDash val="solid"/>
          </a:ln>
          <a:effectLst>
            <a:outerShdw blurRad="1270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4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0" y="2029968"/>
            <a:ext cx="502920" cy="502920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7040880" y="2048256"/>
            <a:ext cx="43434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</a:rPr>
              <a:t>Algos vs. Humans</a:t>
            </a:r>
            <a:endParaRPr lang="en-US" sz="1400" dirty="0"/>
          </a:p>
        </p:txBody>
      </p:sp>
      <p:sp>
        <p:nvSpPr>
          <p:cNvPr id="16" name="Text 12"/>
          <p:cNvSpPr/>
          <p:nvPr/>
        </p:nvSpPr>
        <p:spPr>
          <a:xfrm>
            <a:off x="6400800" y="2578608"/>
            <a:ext cx="498348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8000"/>
              </a:lnSpc>
              <a:buNone/>
            </a:pPr>
            <a:r>
              <a:rPr lang="en-US" sz="1300" dirty="0">
                <a:solidFill>
                  <a:srgbClr val="B0C4DE"/>
                </a:solidFill>
              </a:rPr>
              <a:t>85% of US equity trading is now algorithmic. Retail investors fight institutional machines with nothing but gut feel.</a:t>
            </a:r>
            <a:endParaRPr lang="en-US" sz="1300" dirty="0"/>
          </a:p>
        </p:txBody>
      </p:sp>
      <p:sp>
        <p:nvSpPr>
          <p:cNvPr id="17" name="Shape 13"/>
          <p:cNvSpPr/>
          <p:nvPr/>
        </p:nvSpPr>
        <p:spPr>
          <a:xfrm>
            <a:off x="502920" y="3840480"/>
            <a:ext cx="5349240" cy="1783080"/>
          </a:xfrm>
          <a:prstGeom prst="rect">
            <a:avLst/>
          </a:prstGeom>
          <a:solidFill>
            <a:srgbClr val="0D1E38"/>
          </a:solidFill>
          <a:ln w="19050">
            <a:solidFill>
              <a:srgbClr val="1A3A6B"/>
            </a:solidFill>
            <a:prstDash val="solid"/>
          </a:ln>
          <a:effectLst>
            <a:outerShdw blurRad="1270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8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5800" y="4041648"/>
            <a:ext cx="502920" cy="502920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1325880" y="4059936"/>
            <a:ext cx="43434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</a:rPr>
              <a:t>No Accountability</a:t>
            </a:r>
            <a:endParaRPr lang="en-US" sz="1400" dirty="0"/>
          </a:p>
        </p:txBody>
      </p:sp>
      <p:sp>
        <p:nvSpPr>
          <p:cNvPr id="20" name="Text 15"/>
          <p:cNvSpPr/>
          <p:nvPr/>
        </p:nvSpPr>
        <p:spPr>
          <a:xfrm>
            <a:off x="685800" y="4590288"/>
            <a:ext cx="498348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8000"/>
              </a:lnSpc>
              <a:buNone/>
            </a:pPr>
            <a:r>
              <a:rPr lang="en-US" sz="1300" dirty="0">
                <a:solidFill>
                  <a:srgbClr val="B0C4DE"/>
                </a:solidFill>
              </a:rPr>
              <a:t>Social media "gurus" and financial advisors give opinions with zero accountability. Losses are always someone else's fault.</a:t>
            </a:r>
            <a:endParaRPr lang="en-US" sz="1300" dirty="0"/>
          </a:p>
        </p:txBody>
      </p:sp>
      <p:sp>
        <p:nvSpPr>
          <p:cNvPr id="21" name="Shape 16"/>
          <p:cNvSpPr/>
          <p:nvPr/>
        </p:nvSpPr>
        <p:spPr>
          <a:xfrm>
            <a:off x="6217920" y="3840480"/>
            <a:ext cx="5349240" cy="1783080"/>
          </a:xfrm>
          <a:prstGeom prst="rect">
            <a:avLst/>
          </a:prstGeom>
          <a:solidFill>
            <a:srgbClr val="0D1E38"/>
          </a:solidFill>
          <a:ln w="19050">
            <a:solidFill>
              <a:srgbClr val="1A3A6B"/>
            </a:solidFill>
            <a:prstDash val="solid"/>
          </a:ln>
          <a:effectLst>
            <a:outerShdw blurRad="1270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22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0800" y="4041648"/>
            <a:ext cx="502920" cy="502920"/>
          </a:xfrm>
          <a:prstGeom prst="rect">
            <a:avLst/>
          </a:prstGeom>
        </p:spPr>
      </p:pic>
      <p:sp>
        <p:nvSpPr>
          <p:cNvPr id="23" name="Text 17"/>
          <p:cNvSpPr/>
          <p:nvPr/>
        </p:nvSpPr>
        <p:spPr>
          <a:xfrm>
            <a:off x="7040880" y="4059936"/>
            <a:ext cx="43434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</a:rPr>
              <a:t>Hidden Manipulation</a:t>
            </a:r>
            <a:endParaRPr lang="en-US" sz="1400" dirty="0"/>
          </a:p>
        </p:txBody>
      </p:sp>
      <p:sp>
        <p:nvSpPr>
          <p:cNvPr id="24" name="Text 18"/>
          <p:cNvSpPr/>
          <p:nvPr/>
        </p:nvSpPr>
        <p:spPr>
          <a:xfrm>
            <a:off x="6400800" y="4590288"/>
            <a:ext cx="498348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8000"/>
              </a:lnSpc>
              <a:buNone/>
            </a:pPr>
            <a:r>
              <a:rPr lang="en-US" sz="1300" dirty="0">
                <a:solidFill>
                  <a:srgbClr val="B0C4DE"/>
                </a:solidFill>
              </a:rPr>
              <a:t>Stocks are artificially pumped and dumped daily. Retail investors are the last to know — and first to lose.</a:t>
            </a:r>
            <a:endParaRPr lang="en-US" sz="1300" dirty="0"/>
          </a:p>
        </p:txBody>
      </p:sp>
      <p:sp>
        <p:nvSpPr>
          <p:cNvPr id="25" name="Shape 19"/>
          <p:cNvSpPr/>
          <p:nvPr/>
        </p:nvSpPr>
        <p:spPr>
          <a:xfrm>
            <a:off x="0" y="6400800"/>
            <a:ext cx="12161520" cy="457200"/>
          </a:xfrm>
          <a:prstGeom prst="rect">
            <a:avLst/>
          </a:prstGeom>
          <a:solidFill>
            <a:srgbClr val="0A1628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0"/>
          <p:cNvSpPr/>
          <p:nvPr/>
        </p:nvSpPr>
        <p:spPr>
          <a:xfrm>
            <a:off x="0" y="6446520"/>
            <a:ext cx="1216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B8DB0"/>
                </a:solidFill>
              </a:rPr>
              <a:t>moneychoice.us/capital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50D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64008"/>
          </a:xfrm>
          <a:prstGeom prst="rect">
            <a:avLst/>
          </a:prstGeom>
          <a:solidFill>
            <a:srgbClr val="00C2FF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64008"/>
            <a:ext cx="5212080" cy="6336792"/>
          </a:xfrm>
          <a:prstGeom prst="rect">
            <a:avLst/>
          </a:prstGeom>
          <a:solidFill>
            <a:srgbClr val="0D2B55">
              <a:alpha val="40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502920" y="182880"/>
            <a:ext cx="45720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00C2FF"/>
                </a:solidFill>
              </a:rPr>
              <a:t>THE SOLUTION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" y="475488"/>
            <a:ext cx="475488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</a:rPr>
              <a:t>MoneyChoice Capital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502920" y="1078992"/>
            <a:ext cx="45720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1700" b="1" dirty="0">
                <a:solidFill>
                  <a:srgbClr val="00C2FF"/>
                </a:solidFill>
              </a:rPr>
              <a:t>Quantum-Powered.</a:t>
            </a:r>
            <a:endParaRPr lang="en-US" sz="17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700" b="1" dirty="0">
                <a:solidFill>
                  <a:srgbClr val="00C2FF"/>
                </a:solidFill>
              </a:rPr>
              <a:t>Precision Predictions.</a:t>
            </a:r>
            <a:endParaRPr lang="en-US" sz="17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700" b="1" dirty="0">
                <a:solidFill>
                  <a:srgbClr val="00C2FF"/>
                </a:solidFill>
              </a:rPr>
              <a:t>Complete Transparency.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502920" y="2331720"/>
            <a:ext cx="4526280" cy="1325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B0C4DE"/>
                </a:solidFill>
              </a:rPr>
              <a:t>MoneyChoice Capital fuses 20+ years of market research, quantum-inspired behavioral analysis, and 7 proprietary IQ algorithms to deliver institutional-grade predictions to every investor — with full public accountability.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02920" y="3862787"/>
            <a:ext cx="4526280" cy="1143000"/>
          </a:xfrm>
          <a:prstGeom prst="rect">
            <a:avLst/>
          </a:prstGeom>
          <a:solidFill>
            <a:srgbClr val="0A2040"/>
          </a:solidFill>
          <a:ln w="12700">
            <a:solidFill>
              <a:srgbClr val="0082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502920" y="3840480"/>
            <a:ext cx="82296" cy="1143000"/>
          </a:xfrm>
          <a:prstGeom prst="rect">
            <a:avLst/>
          </a:prstGeom>
          <a:solidFill>
            <a:srgbClr val="00C2FF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685800" y="3931920"/>
            <a:ext cx="4206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45000"/>
              </a:lnSpc>
              <a:buNone/>
            </a:pPr>
            <a:r>
              <a:rPr lang="en-US" sz="1300" i="1" dirty="0">
                <a:solidFill>
                  <a:srgbClr val="FFFFFF"/>
                </a:solidFill>
              </a:rPr>
              <a:t>"Others give opinions on whether a stock will go up. We tell you: AAPL will rise 1.2% within the next 5 days."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5577840" y="411480"/>
            <a:ext cx="6172200" cy="1783080"/>
          </a:xfrm>
          <a:prstGeom prst="rect">
            <a:avLst/>
          </a:prstGeom>
          <a:solidFill>
            <a:srgbClr val="0D1E38"/>
          </a:solidFill>
          <a:ln w="19050">
            <a:solidFill>
              <a:srgbClr val="1A3A6B"/>
            </a:solidFill>
            <a:prstDash val="solid"/>
          </a:ln>
          <a:effectLst>
            <a:outerShdw blurRad="1270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60720" y="594360"/>
            <a:ext cx="548640" cy="548640"/>
          </a:xfrm>
          <a:prstGeom prst="rect">
            <a:avLst/>
          </a:prstGeom>
        </p:spPr>
      </p:pic>
      <p:sp>
        <p:nvSpPr>
          <p:cNvPr id="13" name="Text 10"/>
          <p:cNvSpPr/>
          <p:nvPr/>
        </p:nvSpPr>
        <p:spPr>
          <a:xfrm>
            <a:off x="6446520" y="612648"/>
            <a:ext cx="51206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</a:rPr>
              <a:t>Quantum Analytics</a:t>
            </a:r>
            <a:endParaRPr lang="en-US" sz="1500" dirty="0"/>
          </a:p>
        </p:txBody>
      </p:sp>
      <p:sp>
        <p:nvSpPr>
          <p:cNvPr id="14" name="Text 11"/>
          <p:cNvSpPr/>
          <p:nvPr/>
        </p:nvSpPr>
        <p:spPr>
          <a:xfrm>
            <a:off x="5760720" y="1161288"/>
            <a:ext cx="58064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8000"/>
              </a:lnSpc>
              <a:buNone/>
            </a:pPr>
            <a:r>
              <a:rPr lang="en-US" sz="1300" dirty="0">
                <a:solidFill>
                  <a:srgbClr val="B0C4DE"/>
                </a:solidFill>
              </a:rPr>
              <a:t>Stocks and electrons share probabilistic behavior. Our algorithms model both to find stable price orbits before they form.</a:t>
            </a:r>
            <a:endParaRPr lang="en-US" sz="1300" dirty="0"/>
          </a:p>
        </p:txBody>
      </p:sp>
      <p:sp>
        <p:nvSpPr>
          <p:cNvPr id="15" name="Shape 12"/>
          <p:cNvSpPr/>
          <p:nvPr/>
        </p:nvSpPr>
        <p:spPr>
          <a:xfrm>
            <a:off x="5577840" y="2404872"/>
            <a:ext cx="6172200" cy="1783080"/>
          </a:xfrm>
          <a:prstGeom prst="rect">
            <a:avLst/>
          </a:prstGeom>
          <a:solidFill>
            <a:srgbClr val="0D1E38"/>
          </a:solidFill>
          <a:ln w="19050">
            <a:solidFill>
              <a:srgbClr val="1A3A6B"/>
            </a:solidFill>
            <a:prstDash val="solid"/>
          </a:ln>
          <a:effectLst>
            <a:outerShdw blurRad="1270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6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60720" y="2587752"/>
            <a:ext cx="548640" cy="548640"/>
          </a:xfrm>
          <a:prstGeom prst="rect">
            <a:avLst/>
          </a:prstGeom>
        </p:spPr>
      </p:pic>
      <p:sp>
        <p:nvSpPr>
          <p:cNvPr id="17" name="Text 13"/>
          <p:cNvSpPr/>
          <p:nvPr/>
        </p:nvSpPr>
        <p:spPr>
          <a:xfrm>
            <a:off x="6446520" y="2606040"/>
            <a:ext cx="51206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</a:rPr>
              <a:t>80%+ Proven Accuracy</a:t>
            </a:r>
            <a:endParaRPr lang="en-US" sz="1500" dirty="0"/>
          </a:p>
        </p:txBody>
      </p:sp>
      <p:sp>
        <p:nvSpPr>
          <p:cNvPr id="18" name="Text 14"/>
          <p:cNvSpPr/>
          <p:nvPr/>
        </p:nvSpPr>
        <p:spPr>
          <a:xfrm>
            <a:off x="5760720" y="3154680"/>
            <a:ext cx="58064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8000"/>
              </a:lnSpc>
              <a:buNone/>
            </a:pPr>
            <a:r>
              <a:rPr lang="en-US" sz="1300" dirty="0">
                <a:solidFill>
                  <a:srgbClr val="B0C4DE"/>
                </a:solidFill>
              </a:rPr>
              <a:t>Not backtested simulations — live trades, real money, real accountability. Maintained consistently since 2016.</a:t>
            </a:r>
            <a:endParaRPr lang="en-US" sz="1300" dirty="0"/>
          </a:p>
        </p:txBody>
      </p:sp>
      <p:sp>
        <p:nvSpPr>
          <p:cNvPr id="19" name="Shape 15"/>
          <p:cNvSpPr/>
          <p:nvPr/>
        </p:nvSpPr>
        <p:spPr>
          <a:xfrm>
            <a:off x="5577840" y="4398264"/>
            <a:ext cx="6172200" cy="1783080"/>
          </a:xfrm>
          <a:prstGeom prst="rect">
            <a:avLst/>
          </a:prstGeom>
          <a:solidFill>
            <a:srgbClr val="0D1E38"/>
          </a:solidFill>
          <a:ln w="19050">
            <a:solidFill>
              <a:srgbClr val="1A3A6B"/>
            </a:solidFill>
            <a:prstDash val="solid"/>
          </a:ln>
          <a:effectLst>
            <a:outerShdw blurRad="1270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20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60720" y="4581144"/>
            <a:ext cx="548640" cy="548640"/>
          </a:xfrm>
          <a:prstGeom prst="rect">
            <a:avLst/>
          </a:prstGeom>
        </p:spPr>
      </p:pic>
      <p:sp>
        <p:nvSpPr>
          <p:cNvPr id="21" name="Text 16"/>
          <p:cNvSpPr/>
          <p:nvPr/>
        </p:nvSpPr>
        <p:spPr>
          <a:xfrm>
            <a:off x="6446520" y="4599432"/>
            <a:ext cx="51206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</a:rPr>
              <a:t>Full Transparency</a:t>
            </a:r>
            <a:endParaRPr lang="en-US" sz="1500" dirty="0"/>
          </a:p>
        </p:txBody>
      </p:sp>
      <p:sp>
        <p:nvSpPr>
          <p:cNvPr id="22" name="Text 17"/>
          <p:cNvSpPr/>
          <p:nvPr/>
        </p:nvSpPr>
        <p:spPr>
          <a:xfrm>
            <a:off x="5760720" y="5148072"/>
            <a:ext cx="58064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8000"/>
              </a:lnSpc>
              <a:buNone/>
            </a:pPr>
            <a:r>
              <a:rPr lang="en-US" sz="1300" dirty="0">
                <a:solidFill>
                  <a:srgbClr val="B0C4DE"/>
                </a:solidFill>
              </a:rPr>
              <a:t>No hidden Discord groups. Every prediction published publicly — wins AND losses — so you can audit our track record yourself.</a:t>
            </a:r>
            <a:endParaRPr lang="en-US" sz="1300" dirty="0"/>
          </a:p>
        </p:txBody>
      </p:sp>
      <p:sp>
        <p:nvSpPr>
          <p:cNvPr id="23" name="Shape 18"/>
          <p:cNvSpPr/>
          <p:nvPr/>
        </p:nvSpPr>
        <p:spPr>
          <a:xfrm>
            <a:off x="0" y="6400800"/>
            <a:ext cx="12161520" cy="457200"/>
          </a:xfrm>
          <a:prstGeom prst="rect">
            <a:avLst/>
          </a:prstGeom>
          <a:solidFill>
            <a:srgbClr val="0A1628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19"/>
          <p:cNvSpPr/>
          <p:nvPr/>
        </p:nvSpPr>
        <p:spPr>
          <a:xfrm>
            <a:off x="0" y="6446520"/>
            <a:ext cx="1216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B8DB0"/>
                </a:solidFill>
              </a:rPr>
              <a:t>moneychoice.us/capital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50D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64008"/>
          </a:xfrm>
          <a:prstGeom prst="rect">
            <a:avLst/>
          </a:prstGeom>
          <a:solidFill>
            <a:srgbClr val="00D4A0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02920" y="182880"/>
            <a:ext cx="45720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00C2FF"/>
                </a:solidFill>
              </a:rPr>
              <a:t>TRACK RECORD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475488"/>
            <a:ext cx="1005840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FFFFFF"/>
                </a:solidFill>
              </a:rPr>
              <a:t>Real Money. Real Trades. Real Results.</a:t>
            </a:r>
            <a:endParaRPr lang="en-US" sz="2700" dirty="0"/>
          </a:p>
        </p:txBody>
      </p:sp>
      <p:sp>
        <p:nvSpPr>
          <p:cNvPr id="5" name="Text 3"/>
          <p:cNvSpPr/>
          <p:nvPr/>
        </p:nvSpPr>
        <p:spPr>
          <a:xfrm>
            <a:off x="502920" y="1005840"/>
            <a:ext cx="100584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B0C4DE"/>
                </a:solidFill>
              </a:rPr>
              <a:t>Not simulations. Not backtests. Live-traded performance with full public transparency.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10058400" y="384048"/>
            <a:ext cx="1691640" cy="914400"/>
          </a:xfrm>
          <a:prstGeom prst="rect">
            <a:avLst/>
          </a:prstGeom>
          <a:solidFill>
            <a:srgbClr val="0D1E38"/>
          </a:solidFill>
          <a:ln w="25400">
            <a:solidFill>
              <a:srgbClr val="00D4A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10058400" y="438912"/>
            <a:ext cx="169164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00D4A0"/>
                </a:solidFill>
              </a:rPr>
              <a:t>80%+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0058400" y="877824"/>
            <a:ext cx="16916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kern="0" spc="200" dirty="0">
                <a:solidFill>
                  <a:srgbClr val="6B8DB0"/>
                </a:solidFill>
              </a:rPr>
              <a:t>ACCURACY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411480" y="1572768"/>
            <a:ext cx="3611880" cy="3337560"/>
          </a:xfrm>
          <a:prstGeom prst="rect">
            <a:avLst/>
          </a:prstGeom>
          <a:solidFill>
            <a:srgbClr val="0D1E38"/>
          </a:solidFill>
          <a:ln w="19050">
            <a:solidFill>
              <a:srgbClr val="00D4A0"/>
            </a:solidFill>
            <a:prstDash val="solid"/>
          </a:ln>
          <a:effectLst>
            <a:outerShdw blurRad="1270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411480" y="1572768"/>
            <a:ext cx="3611880" cy="109728"/>
          </a:xfrm>
          <a:prstGeom prst="rect">
            <a:avLst/>
          </a:prstGeom>
          <a:solidFill>
            <a:srgbClr val="00D4A0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576072" y="1737360"/>
            <a:ext cx="329184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</a:rPr>
              <a:t>YELP</a:t>
            </a:r>
            <a:endParaRPr lang="en-US" sz="2400" dirty="0"/>
          </a:p>
        </p:txBody>
      </p:sp>
      <p:sp>
        <p:nvSpPr>
          <p:cNvPr id="12" name="Shape 10"/>
          <p:cNvSpPr/>
          <p:nvPr/>
        </p:nvSpPr>
        <p:spPr>
          <a:xfrm>
            <a:off x="576072" y="2267712"/>
            <a:ext cx="3246120" cy="365760"/>
          </a:xfrm>
          <a:prstGeom prst="rect">
            <a:avLst/>
          </a:prstGeom>
          <a:solidFill>
            <a:srgbClr val="00D4A0">
              <a:alpha val="22000"/>
            </a:srgbClr>
          </a:solidFill>
          <a:ln w="12700">
            <a:solidFill>
              <a:srgbClr val="00D4A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576072" y="2286000"/>
            <a:ext cx="324612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0D4A0"/>
                </a:solidFill>
              </a:rPr>
              <a:t>40% Profit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576072" y="2761488"/>
            <a:ext cx="329184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42000"/>
              </a:lnSpc>
              <a:buNone/>
            </a:pPr>
            <a:r>
              <a:rPr lang="en-US" sz="1250" dirty="0">
                <a:solidFill>
                  <a:srgbClr val="B0C4DE"/>
                </a:solidFill>
              </a:rPr>
              <a:t>Oct 30, 2015 — Behavioral analysis detected artificial manipulation weeks before the market. Published publicly on Twitter before the move. Stock declined 40% exactly as forecast, generating significant profits for our users.</a:t>
            </a:r>
            <a:endParaRPr lang="en-US" sz="1250" dirty="0"/>
          </a:p>
        </p:txBody>
      </p:sp>
      <p:sp>
        <p:nvSpPr>
          <p:cNvPr id="15" name="Shape 13"/>
          <p:cNvSpPr/>
          <p:nvPr/>
        </p:nvSpPr>
        <p:spPr>
          <a:xfrm>
            <a:off x="4297680" y="1572768"/>
            <a:ext cx="3611880" cy="3337560"/>
          </a:xfrm>
          <a:prstGeom prst="rect">
            <a:avLst/>
          </a:prstGeom>
          <a:solidFill>
            <a:srgbClr val="0D1E38"/>
          </a:solidFill>
          <a:ln w="19050">
            <a:solidFill>
              <a:srgbClr val="00C2FF"/>
            </a:solidFill>
            <a:prstDash val="solid"/>
          </a:ln>
          <a:effectLst>
            <a:outerShdw blurRad="1270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4297680" y="1572768"/>
            <a:ext cx="3611880" cy="109728"/>
          </a:xfrm>
          <a:prstGeom prst="rect">
            <a:avLst/>
          </a:prstGeom>
          <a:solidFill>
            <a:srgbClr val="00C2FF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4462272" y="1737360"/>
            <a:ext cx="329184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</a:rPr>
              <a:t>RRC</a:t>
            </a:r>
            <a:endParaRPr lang="en-US" sz="2400" dirty="0"/>
          </a:p>
        </p:txBody>
      </p:sp>
      <p:sp>
        <p:nvSpPr>
          <p:cNvPr id="18" name="Shape 16"/>
          <p:cNvSpPr/>
          <p:nvPr/>
        </p:nvSpPr>
        <p:spPr>
          <a:xfrm>
            <a:off x="4462272" y="2267712"/>
            <a:ext cx="3246120" cy="365760"/>
          </a:xfrm>
          <a:prstGeom prst="rect">
            <a:avLst/>
          </a:prstGeom>
          <a:solidFill>
            <a:srgbClr val="00C2FF">
              <a:alpha val="22000"/>
            </a:srgbClr>
          </a:solidFill>
          <a:ln w="12700">
            <a:solidFill>
              <a:srgbClr val="00C2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4462272" y="2286000"/>
            <a:ext cx="324612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0C2FF"/>
                </a:solidFill>
              </a:rPr>
              <a:t>40% Upside Captured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4462272" y="2761488"/>
            <a:ext cx="329184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42000"/>
              </a:lnSpc>
              <a:buNone/>
            </a:pPr>
            <a:r>
              <a:rPr lang="en-US" sz="1250" dirty="0">
                <a:solidFill>
                  <a:srgbClr val="B0C4DE"/>
                </a:solidFill>
              </a:rPr>
              <a:t>Oct 19, 2015 — Published target price of $36.05. Stock hit $36.71 the next day, then crashed to $22.74 by December. A 37% decline accurately predicted — entry and exit both called in advance.</a:t>
            </a:r>
            <a:endParaRPr lang="en-US" sz="1250" dirty="0"/>
          </a:p>
        </p:txBody>
      </p:sp>
      <p:sp>
        <p:nvSpPr>
          <p:cNvPr id="21" name="Shape 19"/>
          <p:cNvSpPr/>
          <p:nvPr/>
        </p:nvSpPr>
        <p:spPr>
          <a:xfrm>
            <a:off x="8183880" y="1572768"/>
            <a:ext cx="3611880" cy="3337560"/>
          </a:xfrm>
          <a:prstGeom prst="rect">
            <a:avLst/>
          </a:prstGeom>
          <a:solidFill>
            <a:srgbClr val="0D1E38"/>
          </a:solidFill>
          <a:ln w="19050">
            <a:solidFill>
              <a:srgbClr val="F0B429"/>
            </a:solidFill>
            <a:prstDash val="solid"/>
          </a:ln>
          <a:effectLst>
            <a:outerShdw blurRad="1270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8183880" y="1572768"/>
            <a:ext cx="3611880" cy="109728"/>
          </a:xfrm>
          <a:prstGeom prst="rect">
            <a:avLst/>
          </a:prstGeom>
          <a:solidFill>
            <a:srgbClr val="F0B429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8348472" y="1737360"/>
            <a:ext cx="329184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</a:rPr>
              <a:t>Auto Hedge Fund</a:t>
            </a:r>
            <a:endParaRPr lang="en-US" sz="2400" dirty="0"/>
          </a:p>
        </p:txBody>
      </p:sp>
      <p:sp>
        <p:nvSpPr>
          <p:cNvPr id="24" name="Shape 22"/>
          <p:cNvSpPr/>
          <p:nvPr/>
        </p:nvSpPr>
        <p:spPr>
          <a:xfrm>
            <a:off x="8348472" y="2267712"/>
            <a:ext cx="3246120" cy="365760"/>
          </a:xfrm>
          <a:prstGeom prst="rect">
            <a:avLst/>
          </a:prstGeom>
          <a:solidFill>
            <a:srgbClr val="F0B429">
              <a:alpha val="22000"/>
            </a:srgbClr>
          </a:solidFill>
          <a:ln w="12700">
            <a:solidFill>
              <a:srgbClr val="F0B42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8348472" y="2286000"/>
            <a:ext cx="324612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0B429"/>
                </a:solidFill>
              </a:rPr>
              <a:t>8.3% in 2 Months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8348472" y="2761488"/>
            <a:ext cx="329184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42000"/>
              </a:lnSpc>
              <a:buNone/>
            </a:pPr>
            <a:r>
              <a:rPr lang="en-US" sz="1250" dirty="0">
                <a:solidFill>
                  <a:srgbClr val="B0C4DE"/>
                </a:solidFill>
              </a:rPr>
              <a:t>100% automated trading on real brokerage accounts. $830 profit on $10,000 investment. No human intervention — fully algorithmic execution with built-in risk management.</a:t>
            </a:r>
            <a:endParaRPr lang="en-US" sz="1250" dirty="0"/>
          </a:p>
        </p:txBody>
      </p:sp>
      <p:sp>
        <p:nvSpPr>
          <p:cNvPr id="27" name="Shape 25"/>
          <p:cNvSpPr/>
          <p:nvPr/>
        </p:nvSpPr>
        <p:spPr>
          <a:xfrm>
            <a:off x="411480" y="5102352"/>
            <a:ext cx="11338560" cy="960120"/>
          </a:xfrm>
          <a:prstGeom prst="rect">
            <a:avLst/>
          </a:prstGeom>
          <a:solidFill>
            <a:srgbClr val="0D2B55">
              <a:alpha val="55000"/>
            </a:srgbClr>
          </a:solidFill>
          <a:ln w="12700">
            <a:solidFill>
              <a:srgbClr val="1A3A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777240" y="5148072"/>
            <a:ext cx="20116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00C2FF"/>
                </a:solidFill>
              </a:rPr>
              <a:t>80%+</a:t>
            </a:r>
            <a:endParaRPr lang="en-US" sz="2000" dirty="0"/>
          </a:p>
        </p:txBody>
      </p:sp>
      <p:sp>
        <p:nvSpPr>
          <p:cNvPr id="29" name="Text 27"/>
          <p:cNvSpPr/>
          <p:nvPr/>
        </p:nvSpPr>
        <p:spPr>
          <a:xfrm>
            <a:off x="777240" y="5532120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B0C4DE"/>
                </a:solidFill>
              </a:rPr>
              <a:t>Accuracy Since 2016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3044952" y="5148072"/>
            <a:ext cx="20116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00C2FF"/>
                </a:solidFill>
              </a:rPr>
              <a:t>2,900+</a:t>
            </a:r>
            <a:endParaRPr lang="en-US" sz="2000" dirty="0"/>
          </a:p>
        </p:txBody>
      </p:sp>
      <p:sp>
        <p:nvSpPr>
          <p:cNvPr id="31" name="Text 29"/>
          <p:cNvSpPr/>
          <p:nvPr/>
        </p:nvSpPr>
        <p:spPr>
          <a:xfrm>
            <a:off x="3044952" y="5532120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B0C4DE"/>
                </a:solidFill>
              </a:rPr>
              <a:t>Registered Users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5312664" y="5148072"/>
            <a:ext cx="20116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00C2FF"/>
                </a:solidFill>
              </a:rPr>
              <a:t>$150M</a:t>
            </a:r>
            <a:endParaRPr lang="en-US" sz="2000" dirty="0"/>
          </a:p>
        </p:txBody>
      </p:sp>
      <p:sp>
        <p:nvSpPr>
          <p:cNvPr id="33" name="Text 31"/>
          <p:cNvSpPr/>
          <p:nvPr/>
        </p:nvSpPr>
        <p:spPr>
          <a:xfrm>
            <a:off x="5312664" y="5532120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B0C4DE"/>
                </a:solidFill>
              </a:rPr>
              <a:t>Institutional Licensing Deal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7580376" y="5148072"/>
            <a:ext cx="20116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00C2FF"/>
                </a:solidFill>
              </a:rPr>
              <a:t>30+</a:t>
            </a:r>
            <a:endParaRPr lang="en-US" sz="2000" dirty="0"/>
          </a:p>
        </p:txBody>
      </p:sp>
      <p:sp>
        <p:nvSpPr>
          <p:cNvPr id="35" name="Text 33"/>
          <p:cNvSpPr/>
          <p:nvPr/>
        </p:nvSpPr>
        <p:spPr>
          <a:xfrm>
            <a:off x="7580376" y="5532120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B0C4DE"/>
                </a:solidFill>
              </a:rPr>
              <a:t>Pre-Launch Paying Customers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9848088" y="5148072"/>
            <a:ext cx="20116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00C2FF"/>
                </a:solidFill>
              </a:rPr>
              <a:t>Top 14</a:t>
            </a:r>
            <a:endParaRPr lang="en-US" sz="2000" dirty="0"/>
          </a:p>
        </p:txBody>
      </p:sp>
      <p:sp>
        <p:nvSpPr>
          <p:cNvPr id="37" name="Text 35"/>
          <p:cNvSpPr/>
          <p:nvPr/>
        </p:nvSpPr>
        <p:spPr>
          <a:xfrm>
            <a:off x="9848088" y="5532120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B0C4DE"/>
                </a:solidFill>
              </a:rPr>
              <a:t>AI Trading Cos Globally</a:t>
            </a:r>
            <a:endParaRPr lang="en-US" sz="1000" dirty="0"/>
          </a:p>
        </p:txBody>
      </p:sp>
      <p:sp>
        <p:nvSpPr>
          <p:cNvPr id="38" name="Shape 36"/>
          <p:cNvSpPr/>
          <p:nvPr/>
        </p:nvSpPr>
        <p:spPr>
          <a:xfrm>
            <a:off x="0" y="6400800"/>
            <a:ext cx="12161520" cy="457200"/>
          </a:xfrm>
          <a:prstGeom prst="rect">
            <a:avLst/>
          </a:prstGeom>
          <a:solidFill>
            <a:srgbClr val="0A1628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7"/>
          <p:cNvSpPr/>
          <p:nvPr/>
        </p:nvSpPr>
        <p:spPr>
          <a:xfrm>
            <a:off x="0" y="6446520"/>
            <a:ext cx="1216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B8DB0"/>
                </a:solidFill>
              </a:rPr>
              <a:t>moneychoice.us/capital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50D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64008"/>
          </a:xfrm>
          <a:prstGeom prst="rect">
            <a:avLst/>
          </a:prstGeom>
          <a:solidFill>
            <a:srgbClr val="00D4A0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164592"/>
            <a:ext cx="8229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200" dirty="0">
                <a:solidFill>
                  <a:srgbClr val="00D4A0"/>
                </a:solidFill>
              </a:rPr>
              <a:t>THE CONSISTENCY ADVANTAGE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384048"/>
            <a:ext cx="6858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</a:rPr>
              <a:t>10 Years. Every Crisis. Same Result.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457200" y="868680"/>
            <a:ext cx="7772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0C4DE"/>
                </a:solidFill>
              </a:rPr>
              <a:t>No simulations. Real Trading ideas. Real money — 770,000+ live trades across 41 consecutive quarters.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7909560" y="347472"/>
            <a:ext cx="987552" cy="749808"/>
          </a:xfrm>
          <a:prstGeom prst="rect">
            <a:avLst/>
          </a:prstGeom>
          <a:solidFill>
            <a:srgbClr val="0D1E38"/>
          </a:solidFill>
          <a:ln w="12700">
            <a:solidFill>
              <a:srgbClr val="00D4A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7909560" y="384048"/>
            <a:ext cx="987552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0D4A0"/>
                </a:solidFill>
              </a:rPr>
              <a:t>770K+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7909560" y="777240"/>
            <a:ext cx="98755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B8DB0"/>
                </a:solidFill>
              </a:rPr>
              <a:t>Predictions</a:t>
            </a:r>
            <a:endParaRPr lang="en-US" sz="800" dirty="0"/>
          </a:p>
        </p:txBody>
      </p:sp>
      <p:sp>
        <p:nvSpPr>
          <p:cNvPr id="9" name="Shape 7"/>
          <p:cNvSpPr/>
          <p:nvPr/>
        </p:nvSpPr>
        <p:spPr>
          <a:xfrm>
            <a:off x="8979408" y="347472"/>
            <a:ext cx="987552" cy="749808"/>
          </a:xfrm>
          <a:prstGeom prst="rect">
            <a:avLst/>
          </a:prstGeom>
          <a:solidFill>
            <a:srgbClr val="0D1E38"/>
          </a:solidFill>
          <a:ln w="12700">
            <a:solidFill>
              <a:srgbClr val="00D4A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8979408" y="384048"/>
            <a:ext cx="987552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0D4A0"/>
                </a:solidFill>
              </a:rPr>
              <a:t>80%+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8979408" y="777240"/>
            <a:ext cx="98755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B8DB0"/>
                </a:solidFill>
              </a:rPr>
              <a:t>Avg Accuracy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10049256" y="347472"/>
            <a:ext cx="987552" cy="749808"/>
          </a:xfrm>
          <a:prstGeom prst="rect">
            <a:avLst/>
          </a:prstGeom>
          <a:solidFill>
            <a:srgbClr val="0D1E38"/>
          </a:solidFill>
          <a:ln w="12700">
            <a:solidFill>
              <a:srgbClr val="00D4A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10049256" y="384048"/>
            <a:ext cx="987552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0D4A0"/>
                </a:solidFill>
              </a:rPr>
              <a:t>41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10049256" y="777240"/>
            <a:ext cx="98755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B8DB0"/>
                </a:solidFill>
              </a:rPr>
              <a:t>Quarters</a:t>
            </a:r>
            <a:endParaRPr lang="en-US" sz="800" dirty="0"/>
          </a:p>
        </p:txBody>
      </p:sp>
      <p:sp>
        <p:nvSpPr>
          <p:cNvPr id="15" name="Shape 13"/>
          <p:cNvSpPr/>
          <p:nvPr/>
        </p:nvSpPr>
        <p:spPr>
          <a:xfrm>
            <a:off x="11119104" y="347472"/>
            <a:ext cx="987552" cy="749808"/>
          </a:xfrm>
          <a:prstGeom prst="rect">
            <a:avLst/>
          </a:prstGeom>
          <a:solidFill>
            <a:srgbClr val="0D1E38"/>
          </a:solidFill>
          <a:ln w="12700">
            <a:solidFill>
              <a:srgbClr val="00D4A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11119104" y="384048"/>
            <a:ext cx="987552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0D4A0"/>
                </a:solidFill>
              </a:rPr>
              <a:t>85%+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11119104" y="777240"/>
            <a:ext cx="98755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B8DB0"/>
                </a:solidFill>
              </a:rPr>
              <a:t>Proximity</a:t>
            </a:r>
            <a:endParaRPr lang="en-US" sz="800" dirty="0"/>
          </a:p>
        </p:txBody>
      </p:sp>
      <p:pic>
        <p:nvPicPr>
          <p:cNvPr id="1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1133856"/>
            <a:ext cx="6367641" cy="4379976"/>
          </a:xfrm>
          <a:prstGeom prst="rect">
            <a:avLst/>
          </a:prstGeom>
        </p:spPr>
      </p:pic>
      <p:sp>
        <p:nvSpPr>
          <p:cNvPr id="19" name="Shape 16"/>
          <p:cNvSpPr/>
          <p:nvPr/>
        </p:nvSpPr>
        <p:spPr>
          <a:xfrm>
            <a:off x="274320" y="5650992"/>
            <a:ext cx="3703320" cy="621792"/>
          </a:xfrm>
          <a:prstGeom prst="rect">
            <a:avLst/>
          </a:prstGeom>
          <a:solidFill>
            <a:srgbClr val="0D1E38"/>
          </a:solidFill>
          <a:ln w="15240">
            <a:solidFill>
              <a:srgbClr val="00D4A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0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4048" y="5724144"/>
            <a:ext cx="329184" cy="329184"/>
          </a:xfrm>
          <a:prstGeom prst="rect">
            <a:avLst/>
          </a:prstGeom>
        </p:spPr>
      </p:pic>
      <p:sp>
        <p:nvSpPr>
          <p:cNvPr id="21" name="Text 17"/>
          <p:cNvSpPr/>
          <p:nvPr/>
        </p:nvSpPr>
        <p:spPr>
          <a:xfrm>
            <a:off x="786384" y="5669280"/>
            <a:ext cx="30632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0D4A0"/>
                </a:solidFill>
              </a:rPr>
              <a:t>Patterns, Not Macro</a:t>
            </a:r>
            <a:endParaRPr lang="en-US" sz="1100" dirty="0"/>
          </a:p>
        </p:txBody>
      </p:sp>
      <p:sp>
        <p:nvSpPr>
          <p:cNvPr id="22" name="Text 18"/>
          <p:cNvSpPr/>
          <p:nvPr/>
        </p:nvSpPr>
        <p:spPr>
          <a:xfrm>
            <a:off x="786384" y="5907024"/>
            <a:ext cx="30632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950" dirty="0">
                <a:solidFill>
                  <a:srgbClr val="B0C4DE"/>
                </a:solidFill>
              </a:rPr>
              <a:t>Human fear &amp; greed behave identically in every crisis — our algorithms exploit that consistency</a:t>
            </a:r>
            <a:endParaRPr lang="en-US" sz="950" dirty="0"/>
          </a:p>
        </p:txBody>
      </p:sp>
      <p:sp>
        <p:nvSpPr>
          <p:cNvPr id="23" name="Shape 19"/>
          <p:cNvSpPr/>
          <p:nvPr/>
        </p:nvSpPr>
        <p:spPr>
          <a:xfrm>
            <a:off x="4187952" y="5650992"/>
            <a:ext cx="3703320" cy="621792"/>
          </a:xfrm>
          <a:prstGeom prst="rect">
            <a:avLst/>
          </a:prstGeom>
          <a:solidFill>
            <a:srgbClr val="0D1E38"/>
          </a:solidFill>
          <a:ln w="15240">
            <a:solidFill>
              <a:srgbClr val="00C2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97680" y="5724144"/>
            <a:ext cx="329184" cy="329184"/>
          </a:xfrm>
          <a:prstGeom prst="rect">
            <a:avLst/>
          </a:prstGeom>
        </p:spPr>
      </p:pic>
      <p:sp>
        <p:nvSpPr>
          <p:cNvPr id="25" name="Text 20"/>
          <p:cNvSpPr/>
          <p:nvPr/>
        </p:nvSpPr>
        <p:spPr>
          <a:xfrm>
            <a:off x="4700016" y="5669280"/>
            <a:ext cx="30632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0C2FF"/>
                </a:solidFill>
              </a:rPr>
              <a:t>Early, Not Reactive</a:t>
            </a:r>
            <a:endParaRPr lang="en-US" sz="1100" dirty="0"/>
          </a:p>
        </p:txBody>
      </p:sp>
      <p:sp>
        <p:nvSpPr>
          <p:cNvPr id="26" name="Text 21"/>
          <p:cNvSpPr/>
          <p:nvPr/>
        </p:nvSpPr>
        <p:spPr>
          <a:xfrm>
            <a:off x="4700016" y="5907024"/>
            <a:ext cx="30632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950" dirty="0">
                <a:solidFill>
                  <a:srgbClr val="B0C4DE"/>
                </a:solidFill>
              </a:rPr>
              <a:t>We detect manipulation before price moves — positioned before the crowd reacts to news</a:t>
            </a:r>
            <a:endParaRPr lang="en-US" sz="950" dirty="0"/>
          </a:p>
        </p:txBody>
      </p:sp>
      <p:sp>
        <p:nvSpPr>
          <p:cNvPr id="27" name="Shape 22"/>
          <p:cNvSpPr/>
          <p:nvPr/>
        </p:nvSpPr>
        <p:spPr>
          <a:xfrm>
            <a:off x="8101584" y="5650992"/>
            <a:ext cx="3703320" cy="621792"/>
          </a:xfrm>
          <a:prstGeom prst="rect">
            <a:avLst/>
          </a:prstGeom>
          <a:solidFill>
            <a:srgbClr val="0D1E38"/>
          </a:solidFill>
          <a:ln w="15240">
            <a:solidFill>
              <a:srgbClr val="F0B42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8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11312" y="5724144"/>
            <a:ext cx="329184" cy="329184"/>
          </a:xfrm>
          <a:prstGeom prst="rect">
            <a:avLst/>
          </a:prstGeom>
        </p:spPr>
      </p:pic>
      <p:sp>
        <p:nvSpPr>
          <p:cNvPr id="29" name="Text 23"/>
          <p:cNvSpPr/>
          <p:nvPr/>
        </p:nvSpPr>
        <p:spPr>
          <a:xfrm>
            <a:off x="8613648" y="5669280"/>
            <a:ext cx="30632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0B429"/>
                </a:solidFill>
              </a:rPr>
              <a:t>Zero Emotion</a:t>
            </a:r>
            <a:endParaRPr lang="en-US" sz="1100" dirty="0"/>
          </a:p>
        </p:txBody>
      </p:sp>
      <p:sp>
        <p:nvSpPr>
          <p:cNvPr id="30" name="Text 24"/>
          <p:cNvSpPr/>
          <p:nvPr/>
        </p:nvSpPr>
        <p:spPr>
          <a:xfrm>
            <a:off x="8613648" y="5907024"/>
            <a:ext cx="30632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950" dirty="0">
                <a:solidFill>
                  <a:srgbClr val="B0C4DE"/>
                </a:solidFill>
              </a:rPr>
              <a:t>80B daily computations run identically in a war as in a bull market — no analyst, no opinion</a:t>
            </a:r>
            <a:endParaRPr lang="en-US" sz="950" dirty="0"/>
          </a:p>
        </p:txBody>
      </p:sp>
      <p:sp>
        <p:nvSpPr>
          <p:cNvPr id="31" name="Shape 25"/>
          <p:cNvSpPr/>
          <p:nvPr/>
        </p:nvSpPr>
        <p:spPr>
          <a:xfrm>
            <a:off x="274320" y="6327648"/>
            <a:ext cx="11612880" cy="292608"/>
          </a:xfrm>
          <a:prstGeom prst="rect">
            <a:avLst/>
          </a:prstGeom>
          <a:solidFill>
            <a:srgbClr val="071630"/>
          </a:solidFill>
          <a:ln w="10160">
            <a:solidFill>
              <a:srgbClr val="00C2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Shape 26"/>
          <p:cNvSpPr/>
          <p:nvPr/>
        </p:nvSpPr>
        <p:spPr>
          <a:xfrm>
            <a:off x="274320" y="6327648"/>
            <a:ext cx="64008" cy="292608"/>
          </a:xfrm>
          <a:prstGeom prst="rect">
            <a:avLst/>
          </a:prstGeom>
          <a:solidFill>
            <a:srgbClr val="00C2FF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27"/>
          <p:cNvSpPr/>
          <p:nvPr/>
        </p:nvSpPr>
        <p:spPr>
          <a:xfrm>
            <a:off x="438912" y="6345936"/>
            <a:ext cx="112471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B0C4DE"/>
                </a:solidFill>
              </a:rPr>
              <a:t>Next crisis — Iran war, Fed shock, AI crash — same algorithms. Same result.</a:t>
            </a:r>
            <a:endParaRPr lang="en-US" sz="1000" dirty="0"/>
          </a:p>
        </p:txBody>
      </p:sp>
      <p:sp>
        <p:nvSpPr>
          <p:cNvPr id="34" name="Shape 28"/>
          <p:cNvSpPr/>
          <p:nvPr/>
        </p:nvSpPr>
        <p:spPr>
          <a:xfrm>
            <a:off x="0" y="6400800"/>
            <a:ext cx="12161520" cy="457200"/>
          </a:xfrm>
          <a:prstGeom prst="rect">
            <a:avLst/>
          </a:prstGeom>
          <a:solidFill>
            <a:srgbClr val="0A1628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29"/>
          <p:cNvSpPr/>
          <p:nvPr/>
        </p:nvSpPr>
        <p:spPr>
          <a:xfrm>
            <a:off x="0" y="6446520"/>
            <a:ext cx="1216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B8DB0"/>
                </a:solidFill>
              </a:rPr>
              <a:t>moneychoice.us/capital</a:t>
            </a:r>
            <a:endParaRPr lang="en-US" sz="800" dirty="0"/>
          </a:p>
        </p:txBody>
      </p:sp>
      <p:sp>
        <p:nvSpPr>
          <p:cNvPr id="36" name="Shape 22">
            <a:extLst>
              <a:ext uri="{FF2B5EF4-FFF2-40B4-BE49-F238E27FC236}">
                <a16:creationId xmlns:a16="http://schemas.microsoft.com/office/drawing/2014/main" id="{A9C3CC71-3479-5B8B-A094-F57B688617BA}"/>
              </a:ext>
            </a:extLst>
          </p:cNvPr>
          <p:cNvSpPr/>
          <p:nvPr/>
        </p:nvSpPr>
        <p:spPr>
          <a:xfrm>
            <a:off x="7887705" y="2921508"/>
            <a:ext cx="3703320" cy="621792"/>
          </a:xfrm>
          <a:prstGeom prst="rect">
            <a:avLst/>
          </a:prstGeom>
          <a:solidFill>
            <a:srgbClr val="0D1E38"/>
          </a:solidFill>
          <a:ln w="15240">
            <a:solidFill>
              <a:srgbClr val="F0B429"/>
            </a:solidFill>
            <a:prstDash val="solid"/>
          </a:ln>
        </p:spPr>
        <p:txBody>
          <a:bodyPr/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Consistency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50D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64008"/>
          </a:xfrm>
          <a:prstGeom prst="rect">
            <a:avLst/>
          </a:prstGeom>
          <a:solidFill>
            <a:srgbClr val="F0B429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02920" y="182880"/>
            <a:ext cx="45720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00C2FF"/>
                </a:solidFill>
              </a:rPr>
              <a:t>MARKET OPPORTUNITY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475488"/>
            <a:ext cx="914400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FFFFFF"/>
                </a:solidFill>
              </a:rPr>
              <a:t>A Trillion-Dollar Convergence</a:t>
            </a:r>
            <a:endParaRPr lang="en-US" sz="2700" dirty="0"/>
          </a:p>
        </p:txBody>
      </p:sp>
      <p:sp>
        <p:nvSpPr>
          <p:cNvPr id="5" name="Text 3"/>
          <p:cNvSpPr/>
          <p:nvPr/>
        </p:nvSpPr>
        <p:spPr>
          <a:xfrm>
            <a:off x="502920" y="1005840"/>
            <a:ext cx="105156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B0C4DE"/>
                </a:solidFill>
              </a:rPr>
              <a:t>Quantum finance + retail trading + AI are converging. MoneyChoice Capital sits at the intersection.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502920" y="1508760"/>
            <a:ext cx="3520440" cy="2103120"/>
          </a:xfrm>
          <a:prstGeom prst="rect">
            <a:avLst/>
          </a:prstGeom>
          <a:solidFill>
            <a:srgbClr val="0D1E38"/>
          </a:solidFill>
          <a:ln w="19050">
            <a:solidFill>
              <a:srgbClr val="00C2FF"/>
            </a:solidFill>
            <a:prstDash val="solid"/>
          </a:ln>
          <a:effectLst>
            <a:outerShdw blurRad="1270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594360" y="1627632"/>
            <a:ext cx="333756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00C2FF"/>
                </a:solidFill>
              </a:rPr>
              <a:t>$19B</a:t>
            </a:r>
            <a:endParaRPr lang="en-US" sz="4000" dirty="0"/>
          </a:p>
        </p:txBody>
      </p:sp>
      <p:sp>
        <p:nvSpPr>
          <p:cNvPr id="8" name="Text 6"/>
          <p:cNvSpPr/>
          <p:nvPr/>
        </p:nvSpPr>
        <p:spPr>
          <a:xfrm>
            <a:off x="594360" y="2377440"/>
            <a:ext cx="333756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30000"/>
              </a:lnSpc>
              <a:buNone/>
            </a:pPr>
            <a:r>
              <a:rPr lang="en-US" sz="1200" b="1" dirty="0">
                <a:solidFill>
                  <a:srgbClr val="FFFFFF"/>
                </a:solidFill>
              </a:rPr>
              <a:t>Quantum Finance</a:t>
            </a:r>
            <a:endParaRPr lang="en-US" sz="1200" dirty="0"/>
          </a:p>
          <a:p>
            <a:pPr marL="0" indent="0" algn="ctr">
              <a:lnSpc>
                <a:spcPct val="130000"/>
              </a:lnSpc>
              <a:buNone/>
            </a:pPr>
            <a:r>
              <a:rPr lang="en-US" sz="1200" b="1" dirty="0">
                <a:solidFill>
                  <a:srgbClr val="FFFFFF"/>
                </a:solidFill>
              </a:rPr>
              <a:t>Spending by 2032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594360" y="2926080"/>
            <a:ext cx="33375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6B8DB0"/>
                </a:solidFill>
              </a:rPr>
              <a:t>72% CAGR — Deloitte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343400" y="1508760"/>
            <a:ext cx="3520440" cy="2103120"/>
          </a:xfrm>
          <a:prstGeom prst="rect">
            <a:avLst/>
          </a:prstGeom>
          <a:solidFill>
            <a:srgbClr val="0D1E38"/>
          </a:solidFill>
          <a:ln w="19050">
            <a:solidFill>
              <a:srgbClr val="F0B429"/>
            </a:solidFill>
            <a:prstDash val="solid"/>
          </a:ln>
          <a:effectLst>
            <a:outerShdw blurRad="1270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434840" y="1627632"/>
            <a:ext cx="333756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F0B429"/>
                </a:solidFill>
              </a:rPr>
              <a:t>$600B</a:t>
            </a:r>
            <a:endParaRPr lang="en-US" sz="4000" dirty="0"/>
          </a:p>
        </p:txBody>
      </p:sp>
      <p:sp>
        <p:nvSpPr>
          <p:cNvPr id="12" name="Text 10"/>
          <p:cNvSpPr/>
          <p:nvPr/>
        </p:nvSpPr>
        <p:spPr>
          <a:xfrm>
            <a:off x="4434840" y="2377440"/>
            <a:ext cx="333756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30000"/>
              </a:lnSpc>
              <a:buNone/>
            </a:pPr>
            <a:r>
              <a:rPr lang="en-US" sz="1200" b="1" dirty="0">
                <a:solidFill>
                  <a:srgbClr val="FFFFFF"/>
                </a:solidFill>
              </a:rPr>
              <a:t>Quantum Value in</a:t>
            </a:r>
            <a:endParaRPr lang="en-US" sz="1200" dirty="0"/>
          </a:p>
          <a:p>
            <a:pPr marL="0" indent="0" algn="ctr">
              <a:lnSpc>
                <a:spcPct val="130000"/>
              </a:lnSpc>
              <a:buNone/>
            </a:pPr>
            <a:r>
              <a:rPr lang="en-US" sz="1200" b="1" dirty="0">
                <a:solidFill>
                  <a:srgbClr val="FFFFFF"/>
                </a:solidFill>
              </a:rPr>
              <a:t>Financial Services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434840" y="2926080"/>
            <a:ext cx="33375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6B8DB0"/>
                </a:solidFill>
              </a:rPr>
              <a:t>McKinsey 2035 Estimate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8183880" y="1508760"/>
            <a:ext cx="3520440" cy="2103120"/>
          </a:xfrm>
          <a:prstGeom prst="rect">
            <a:avLst/>
          </a:prstGeom>
          <a:solidFill>
            <a:srgbClr val="0D1E38"/>
          </a:solidFill>
          <a:ln w="19050">
            <a:solidFill>
              <a:srgbClr val="00D4A0"/>
            </a:solidFill>
            <a:prstDash val="solid"/>
          </a:ln>
          <a:effectLst>
            <a:outerShdw blurRad="1270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8275320" y="1627632"/>
            <a:ext cx="333756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00D4A0"/>
                </a:solidFill>
              </a:rPr>
              <a:t>$11.4T</a:t>
            </a:r>
            <a:endParaRPr lang="en-US" sz="4000" dirty="0"/>
          </a:p>
        </p:txBody>
      </p:sp>
      <p:sp>
        <p:nvSpPr>
          <p:cNvPr id="16" name="Text 14"/>
          <p:cNvSpPr/>
          <p:nvPr/>
        </p:nvSpPr>
        <p:spPr>
          <a:xfrm>
            <a:off x="8275320" y="2377440"/>
            <a:ext cx="333756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30000"/>
              </a:lnSpc>
              <a:buNone/>
            </a:pPr>
            <a:r>
              <a:rPr lang="en-US" sz="1200" b="1" dirty="0">
                <a:solidFill>
                  <a:srgbClr val="FFFFFF"/>
                </a:solidFill>
              </a:rPr>
              <a:t>Global Retail</a:t>
            </a:r>
            <a:endParaRPr lang="en-US" sz="1200" dirty="0"/>
          </a:p>
          <a:p>
            <a:pPr marL="0" indent="0" algn="ctr">
              <a:lnSpc>
                <a:spcPct val="130000"/>
              </a:lnSpc>
              <a:buNone/>
            </a:pPr>
            <a:r>
              <a:rPr lang="en-US" sz="1200" b="1" dirty="0">
                <a:solidFill>
                  <a:srgbClr val="FFFFFF"/>
                </a:solidFill>
              </a:rPr>
              <a:t>Trading Volume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8275320" y="2926080"/>
            <a:ext cx="33375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6B8DB0"/>
                </a:solidFill>
              </a:rPr>
              <a:t>Annual US Equity Market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502920" y="3794760"/>
            <a:ext cx="91440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0C2FF"/>
                </a:solidFill>
              </a:rPr>
              <a:t>Macro Tailwinds Accelerating Demand</a:t>
            </a:r>
            <a:endParaRPr lang="en-US" sz="1300" dirty="0"/>
          </a:p>
        </p:txBody>
      </p:sp>
      <p:pic>
        <p:nvPicPr>
          <p:cNvPr id="19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" y="4279392"/>
            <a:ext cx="384048" cy="384048"/>
          </a:xfrm>
          <a:prstGeom prst="rect">
            <a:avLst/>
          </a:prstGeom>
        </p:spPr>
      </p:pic>
      <p:sp>
        <p:nvSpPr>
          <p:cNvPr id="20" name="Text 17"/>
          <p:cNvSpPr/>
          <p:nvPr/>
        </p:nvSpPr>
        <p:spPr>
          <a:xfrm>
            <a:off x="1005840" y="4306824"/>
            <a:ext cx="52120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B0C4DE"/>
                </a:solidFill>
              </a:rPr>
              <a:t>Rise of DIY investing post-COVID: 30M+ new retail brokerage accounts opened 2020–2022</a:t>
            </a:r>
            <a:endParaRPr lang="en-US" sz="1300" dirty="0"/>
          </a:p>
        </p:txBody>
      </p:sp>
      <p:pic>
        <p:nvPicPr>
          <p:cNvPr id="2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55080" y="4279392"/>
            <a:ext cx="384048" cy="384048"/>
          </a:xfrm>
          <a:prstGeom prst="rect">
            <a:avLst/>
          </a:prstGeom>
        </p:spPr>
      </p:pic>
      <p:sp>
        <p:nvSpPr>
          <p:cNvPr id="22" name="Text 18"/>
          <p:cNvSpPr/>
          <p:nvPr/>
        </p:nvSpPr>
        <p:spPr>
          <a:xfrm>
            <a:off x="6858000" y="4306824"/>
            <a:ext cx="52120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B0C4DE"/>
                </a:solidFill>
              </a:rPr>
              <a:t>Quantum computing in financial services growing 233x from 2022 to 2032 (Deloitte)</a:t>
            </a:r>
            <a:endParaRPr lang="en-US" sz="1300" dirty="0"/>
          </a:p>
        </p:txBody>
      </p:sp>
      <p:pic>
        <p:nvPicPr>
          <p:cNvPr id="23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2920" y="5084064"/>
            <a:ext cx="384048" cy="384048"/>
          </a:xfrm>
          <a:prstGeom prst="rect">
            <a:avLst/>
          </a:prstGeom>
        </p:spPr>
      </p:pic>
      <p:sp>
        <p:nvSpPr>
          <p:cNvPr id="24" name="Text 19"/>
          <p:cNvSpPr/>
          <p:nvPr/>
        </p:nvSpPr>
        <p:spPr>
          <a:xfrm>
            <a:off x="1005840" y="5111496"/>
            <a:ext cx="52120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B0C4DE"/>
                </a:solidFill>
              </a:rPr>
              <a:t>Institutional algorithms dominate 85% of equity trades — retail urgently needs quantum tools</a:t>
            </a:r>
            <a:endParaRPr lang="en-US" sz="1300" dirty="0"/>
          </a:p>
        </p:txBody>
      </p:sp>
      <p:pic>
        <p:nvPicPr>
          <p:cNvPr id="25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55080" y="5084064"/>
            <a:ext cx="384048" cy="384048"/>
          </a:xfrm>
          <a:prstGeom prst="rect">
            <a:avLst/>
          </a:prstGeom>
        </p:spPr>
      </p:pic>
      <p:sp>
        <p:nvSpPr>
          <p:cNvPr id="26" name="Text 20"/>
          <p:cNvSpPr/>
          <p:nvPr/>
        </p:nvSpPr>
        <p:spPr>
          <a:xfrm>
            <a:off x="6858000" y="5111496"/>
            <a:ext cx="52120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B0C4DE"/>
                </a:solidFill>
              </a:rPr>
              <a:t>AI-driven trading platforms growing at 35% CAGR — first-mover precision analytics wins</a:t>
            </a:r>
            <a:endParaRPr lang="en-US" sz="1300" dirty="0"/>
          </a:p>
        </p:txBody>
      </p:sp>
      <p:sp>
        <p:nvSpPr>
          <p:cNvPr id="27" name="Shape 21"/>
          <p:cNvSpPr/>
          <p:nvPr/>
        </p:nvSpPr>
        <p:spPr>
          <a:xfrm>
            <a:off x="0" y="6400800"/>
            <a:ext cx="12161520" cy="457200"/>
          </a:xfrm>
          <a:prstGeom prst="rect">
            <a:avLst/>
          </a:prstGeom>
          <a:solidFill>
            <a:srgbClr val="0A1628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2"/>
          <p:cNvSpPr/>
          <p:nvPr/>
        </p:nvSpPr>
        <p:spPr>
          <a:xfrm>
            <a:off x="0" y="6446520"/>
            <a:ext cx="1216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B8DB0"/>
                </a:solidFill>
              </a:rPr>
              <a:t>moneychoice.us/capital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50D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/>
          <p:nvPr/>
        </p:nvSpPr>
        <p:spPr>
          <a:xfrm>
            <a:off x="0" y="0"/>
            <a:ext cx="12161520" cy="64008"/>
          </a:xfrm>
          <a:prstGeom prst="rect">
            <a:avLst/>
          </a:prstGeom>
          <a:solidFill>
            <a:srgbClr val="00C2FF"/>
          </a:solidFill>
          <a:ln w="6350">
            <a:solidFill>
              <a:srgbClr val="333333"/>
            </a:solidFill>
            <a:prstDash val="solid"/>
          </a:ln>
        </p:spPr>
        <p:txBody>
          <a:bodyPr wrap="square" rtlCol="0" anchor="ctr"/>
          <a:lstStyle/>
          <a:p>
            <a:endParaRPr lang="en-US"/>
          </a:p>
        </p:txBody>
      </p:sp>
      <p:sp>
        <p:nvSpPr>
          <p:cNvPr id="3" name="Text 2"/>
          <p:cNvSpPr/>
          <p:nvPr/>
        </p:nvSpPr>
        <p:spPr>
          <a:xfrm>
            <a:off x="502920" y="182880"/>
            <a:ext cx="45720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b="1" kern="0" spc="300" dirty="0">
                <a:solidFill>
                  <a:srgbClr val="00C2FF"/>
                </a:solidFill>
              </a:rPr>
              <a:t>COMPETITIVE ADVANTAGE</a:t>
            </a:r>
            <a:endParaRPr lang="en-US" sz="1100" dirty="0"/>
          </a:p>
        </p:txBody>
      </p:sp>
      <p:sp>
        <p:nvSpPr>
          <p:cNvPr id="4" name="Text 3"/>
          <p:cNvSpPr/>
          <p:nvPr/>
        </p:nvSpPr>
        <p:spPr>
          <a:xfrm>
            <a:off x="502920" y="475488"/>
            <a:ext cx="1005840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500" b="1" dirty="0">
                <a:solidFill>
                  <a:srgbClr val="FFFFFF"/>
                </a:solidFill>
              </a:rPr>
              <a:t>Competition</a:t>
            </a:r>
            <a:endParaRPr lang="en-US" sz="2500" dirty="0"/>
          </a:p>
        </p:txBody>
      </p:sp>
      <p:sp>
        <p:nvSpPr>
          <p:cNvPr id="5" name="Shape 4"/>
          <p:cNvSpPr/>
          <p:nvPr/>
        </p:nvSpPr>
        <p:spPr>
          <a:xfrm>
            <a:off x="411480" y="1280520"/>
            <a:ext cx="3383280" cy="548640"/>
          </a:xfrm>
          <a:prstGeom prst="rect">
            <a:avLst/>
          </a:prstGeom>
          <a:solidFill>
            <a:srgbClr val="0D2B55"/>
          </a:solidFill>
          <a:ln w="6350">
            <a:solidFill>
              <a:srgbClr val="1A3A6B"/>
            </a:solidFill>
            <a:prstDash val="solid"/>
          </a:ln>
        </p:spPr>
        <p:txBody>
          <a:bodyPr wrap="square" rtlCol="0" anchor="ctr"/>
          <a:lstStyle/>
          <a:p>
            <a:endParaRPr lang="en-US"/>
          </a:p>
        </p:txBody>
      </p:sp>
      <p:sp>
        <p:nvSpPr>
          <p:cNvPr id="6" name="Text 5"/>
          <p:cNvSpPr/>
          <p:nvPr/>
        </p:nvSpPr>
        <p:spPr>
          <a:xfrm>
            <a:off x="411480" y="1280520"/>
            <a:ext cx="3383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</a:rPr>
              <a:t>Feature</a:t>
            </a:r>
            <a:endParaRPr lang="en-US" sz="1250" dirty="0"/>
          </a:p>
        </p:txBody>
      </p:sp>
      <p:sp>
        <p:nvSpPr>
          <p:cNvPr id="7" name="Shape 6"/>
          <p:cNvSpPr/>
          <p:nvPr/>
        </p:nvSpPr>
        <p:spPr>
          <a:xfrm>
            <a:off x="3794760" y="1280520"/>
            <a:ext cx="2240280" cy="548640"/>
          </a:xfrm>
          <a:prstGeom prst="rect">
            <a:avLst/>
          </a:prstGeom>
          <a:solidFill>
            <a:srgbClr val="1565C0"/>
          </a:solidFill>
          <a:ln w="6350">
            <a:solidFill>
              <a:srgbClr val="1A3A6B"/>
            </a:solidFill>
            <a:prstDash val="solid"/>
          </a:ln>
        </p:spPr>
        <p:txBody>
          <a:bodyPr wrap="square" rtlCol="0" anchor="ctr"/>
          <a:lstStyle/>
          <a:p>
            <a:endParaRPr lang="en-US"/>
          </a:p>
        </p:txBody>
      </p:sp>
      <p:sp>
        <p:nvSpPr>
          <p:cNvPr id="8" name="Text 7"/>
          <p:cNvSpPr/>
          <p:nvPr/>
        </p:nvSpPr>
        <p:spPr>
          <a:xfrm>
            <a:off x="3794760" y="1280520"/>
            <a:ext cx="2240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</a:rPr>
              <a:t>MoneyChoice Capital</a:t>
            </a:r>
            <a:endParaRPr lang="en-US" sz="1250" dirty="0"/>
          </a:p>
        </p:txBody>
      </p:sp>
      <p:sp>
        <p:nvSpPr>
          <p:cNvPr id="9" name="Shape 8"/>
          <p:cNvSpPr/>
          <p:nvPr/>
        </p:nvSpPr>
        <p:spPr>
          <a:xfrm>
            <a:off x="6035040" y="1280520"/>
            <a:ext cx="2240280" cy="548640"/>
          </a:xfrm>
          <a:prstGeom prst="rect">
            <a:avLst/>
          </a:prstGeom>
          <a:solidFill>
            <a:srgbClr val="0D2B55"/>
          </a:solidFill>
          <a:ln w="6350">
            <a:solidFill>
              <a:srgbClr val="1A3A6B"/>
            </a:solidFill>
            <a:prstDash val="solid"/>
          </a:ln>
        </p:spPr>
        <p:txBody>
          <a:bodyPr wrap="square" rtlCol="0" anchor="ctr"/>
          <a:lstStyle/>
          <a:p>
            <a:endParaRPr lang="en-US"/>
          </a:p>
        </p:txBody>
      </p:sp>
      <p:sp>
        <p:nvSpPr>
          <p:cNvPr id="10" name="Text 9"/>
          <p:cNvSpPr/>
          <p:nvPr/>
        </p:nvSpPr>
        <p:spPr>
          <a:xfrm>
            <a:off x="6035040" y="1280520"/>
            <a:ext cx="2240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</a:rPr>
              <a:t>Traditional Advisors</a:t>
            </a:r>
            <a:endParaRPr lang="en-US" sz="1250" dirty="0"/>
          </a:p>
        </p:txBody>
      </p:sp>
      <p:sp>
        <p:nvSpPr>
          <p:cNvPr id="11" name="Shape 10"/>
          <p:cNvSpPr/>
          <p:nvPr/>
        </p:nvSpPr>
        <p:spPr>
          <a:xfrm>
            <a:off x="8275320" y="1280520"/>
            <a:ext cx="3474720" cy="548640"/>
          </a:xfrm>
          <a:prstGeom prst="rect">
            <a:avLst/>
          </a:prstGeom>
          <a:solidFill>
            <a:srgbClr val="0D2B55"/>
          </a:solidFill>
          <a:ln w="6350">
            <a:solidFill>
              <a:srgbClr val="1A3A6B"/>
            </a:solidFill>
            <a:prstDash val="solid"/>
          </a:ln>
        </p:spPr>
        <p:txBody>
          <a:bodyPr wrap="square" rtlCol="0" anchor="ctr"/>
          <a:lstStyle/>
          <a:p>
            <a:endParaRPr lang="en-US"/>
          </a:p>
        </p:txBody>
      </p:sp>
      <p:sp>
        <p:nvSpPr>
          <p:cNvPr id="12" name="Text 11"/>
          <p:cNvSpPr/>
          <p:nvPr/>
        </p:nvSpPr>
        <p:spPr>
          <a:xfrm>
            <a:off x="8275320" y="1280520"/>
            <a:ext cx="3474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</a:rPr>
              <a:t>AI Signal Apps</a:t>
            </a:r>
            <a:endParaRPr lang="en-US" sz="1250" dirty="0"/>
          </a:p>
        </p:txBody>
      </p:sp>
      <p:sp>
        <p:nvSpPr>
          <p:cNvPr id="13" name="Shape 12"/>
          <p:cNvSpPr/>
          <p:nvPr/>
        </p:nvSpPr>
        <p:spPr>
          <a:xfrm>
            <a:off x="411480" y="1829160"/>
            <a:ext cx="3383280" cy="493776"/>
          </a:xfrm>
          <a:prstGeom prst="rect">
            <a:avLst/>
          </a:prstGeom>
          <a:solidFill>
            <a:srgbClr val="0D2240"/>
          </a:solidFill>
          <a:ln w="6350">
            <a:solidFill>
              <a:srgbClr val="1A3A6B"/>
            </a:solidFill>
            <a:prstDash val="solid"/>
          </a:ln>
        </p:spPr>
        <p:txBody>
          <a:bodyPr wrap="square" rtlCol="0" anchor="ctr"/>
          <a:lstStyle/>
          <a:p>
            <a:endParaRPr lang="en-US"/>
          </a:p>
        </p:txBody>
      </p:sp>
      <p:sp>
        <p:nvSpPr>
          <p:cNvPr id="14" name="Text 13"/>
          <p:cNvSpPr/>
          <p:nvPr/>
        </p:nvSpPr>
        <p:spPr>
          <a:xfrm>
            <a:off x="457200" y="1829160"/>
            <a:ext cx="333756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B0C4DE"/>
                </a:solidFill>
              </a:rPr>
              <a:t>Quantum-Inspired Algorithms</a:t>
            </a:r>
            <a:endParaRPr lang="en-US" sz="1050" dirty="0"/>
          </a:p>
        </p:txBody>
      </p:sp>
      <p:sp>
        <p:nvSpPr>
          <p:cNvPr id="15" name="Shape 14"/>
          <p:cNvSpPr/>
          <p:nvPr/>
        </p:nvSpPr>
        <p:spPr>
          <a:xfrm>
            <a:off x="3794760" y="1829160"/>
            <a:ext cx="2240280" cy="493776"/>
          </a:xfrm>
          <a:prstGeom prst="rect">
            <a:avLst/>
          </a:prstGeom>
          <a:solidFill>
            <a:srgbClr val="071F3D"/>
          </a:solidFill>
          <a:ln w="6350">
            <a:solidFill>
              <a:srgbClr val="1A3A6B"/>
            </a:solidFill>
            <a:prstDash val="solid"/>
          </a:ln>
        </p:spPr>
        <p:txBody>
          <a:bodyPr wrap="square" rtlCol="0" anchor="ctr"/>
          <a:lstStyle/>
          <a:p>
            <a:endParaRPr lang="en-US"/>
          </a:p>
        </p:txBody>
      </p:sp>
      <p:sp>
        <p:nvSpPr>
          <p:cNvPr id="16" name="Text 15"/>
          <p:cNvSpPr/>
          <p:nvPr/>
        </p:nvSpPr>
        <p:spPr>
          <a:xfrm>
            <a:off x="3794760" y="1829160"/>
            <a:ext cx="224028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0D4A0"/>
                </a:solidFill>
              </a:rPr>
              <a:t>✓</a:t>
            </a:r>
            <a:endParaRPr lang="en-US" sz="1600" dirty="0"/>
          </a:p>
        </p:txBody>
      </p:sp>
      <p:sp>
        <p:nvSpPr>
          <p:cNvPr id="17" name="Shape 16"/>
          <p:cNvSpPr/>
          <p:nvPr/>
        </p:nvSpPr>
        <p:spPr>
          <a:xfrm>
            <a:off x="6035040" y="1829160"/>
            <a:ext cx="2240280" cy="493776"/>
          </a:xfrm>
          <a:prstGeom prst="rect">
            <a:avLst/>
          </a:prstGeom>
          <a:solidFill>
            <a:srgbClr val="0A1628"/>
          </a:solidFill>
          <a:ln w="6350">
            <a:solidFill>
              <a:srgbClr val="1A3A6B"/>
            </a:solidFill>
            <a:prstDash val="solid"/>
          </a:ln>
        </p:spPr>
        <p:txBody>
          <a:bodyPr wrap="square" rtlCol="0" anchor="ctr"/>
          <a:lstStyle/>
          <a:p>
            <a:endParaRPr lang="en-US"/>
          </a:p>
        </p:txBody>
      </p:sp>
      <p:sp>
        <p:nvSpPr>
          <p:cNvPr id="18" name="Text 17"/>
          <p:cNvSpPr/>
          <p:nvPr/>
        </p:nvSpPr>
        <p:spPr>
          <a:xfrm>
            <a:off x="6035040" y="1829160"/>
            <a:ext cx="224028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FF4D4D"/>
                </a:solidFill>
              </a:rPr>
              <a:t>✗</a:t>
            </a:r>
            <a:endParaRPr lang="en-US" sz="1600" dirty="0"/>
          </a:p>
        </p:txBody>
      </p:sp>
      <p:sp>
        <p:nvSpPr>
          <p:cNvPr id="19" name="Shape 18"/>
          <p:cNvSpPr/>
          <p:nvPr/>
        </p:nvSpPr>
        <p:spPr>
          <a:xfrm>
            <a:off x="8275320" y="1829160"/>
            <a:ext cx="3474720" cy="493776"/>
          </a:xfrm>
          <a:prstGeom prst="rect">
            <a:avLst/>
          </a:prstGeom>
          <a:solidFill>
            <a:srgbClr val="0A1628"/>
          </a:solidFill>
          <a:ln w="6350">
            <a:solidFill>
              <a:srgbClr val="1A3A6B"/>
            </a:solidFill>
            <a:prstDash val="solid"/>
          </a:ln>
        </p:spPr>
        <p:txBody>
          <a:bodyPr wrap="square" rtlCol="0" anchor="ctr"/>
          <a:lstStyle/>
          <a:p>
            <a:endParaRPr lang="en-US"/>
          </a:p>
        </p:txBody>
      </p:sp>
      <p:sp>
        <p:nvSpPr>
          <p:cNvPr id="20" name="Text 19"/>
          <p:cNvSpPr/>
          <p:nvPr/>
        </p:nvSpPr>
        <p:spPr>
          <a:xfrm>
            <a:off x="8275320" y="1829160"/>
            <a:ext cx="347472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FF4D4D"/>
                </a:solidFill>
              </a:rPr>
              <a:t>✗</a:t>
            </a:r>
            <a:endParaRPr lang="en-US" sz="1600" dirty="0"/>
          </a:p>
        </p:txBody>
      </p:sp>
      <p:sp>
        <p:nvSpPr>
          <p:cNvPr id="21" name="Shape 20"/>
          <p:cNvSpPr/>
          <p:nvPr/>
        </p:nvSpPr>
        <p:spPr>
          <a:xfrm>
            <a:off x="411480" y="2322936"/>
            <a:ext cx="3383280" cy="493776"/>
          </a:xfrm>
          <a:prstGeom prst="rect">
            <a:avLst/>
          </a:prstGeom>
          <a:solidFill>
            <a:srgbClr val="0A1628"/>
          </a:solidFill>
          <a:ln w="6350">
            <a:solidFill>
              <a:srgbClr val="1A3A6B"/>
            </a:solidFill>
            <a:prstDash val="solid"/>
          </a:ln>
        </p:spPr>
        <p:txBody>
          <a:bodyPr wrap="square" rtlCol="0" anchor="ctr"/>
          <a:lstStyle/>
          <a:p>
            <a:endParaRPr lang="en-US"/>
          </a:p>
        </p:txBody>
      </p:sp>
      <p:sp>
        <p:nvSpPr>
          <p:cNvPr id="22" name="Text 21"/>
          <p:cNvSpPr/>
          <p:nvPr/>
        </p:nvSpPr>
        <p:spPr>
          <a:xfrm>
            <a:off x="457200" y="2322936"/>
            <a:ext cx="333756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B0C4DE"/>
                </a:solidFill>
              </a:rPr>
              <a:t>80%+ Verified Live Accuracy</a:t>
            </a:r>
            <a:endParaRPr lang="en-US" sz="1050" dirty="0"/>
          </a:p>
        </p:txBody>
      </p:sp>
      <p:sp>
        <p:nvSpPr>
          <p:cNvPr id="23" name="Shape 22"/>
          <p:cNvSpPr/>
          <p:nvPr/>
        </p:nvSpPr>
        <p:spPr>
          <a:xfrm>
            <a:off x="3794760" y="2322936"/>
            <a:ext cx="2240280" cy="493776"/>
          </a:xfrm>
          <a:prstGeom prst="rect">
            <a:avLst/>
          </a:prstGeom>
          <a:solidFill>
            <a:srgbClr val="071F3D"/>
          </a:solidFill>
          <a:ln w="6350">
            <a:solidFill>
              <a:srgbClr val="1A3A6B"/>
            </a:solidFill>
            <a:prstDash val="solid"/>
          </a:ln>
        </p:spPr>
        <p:txBody>
          <a:bodyPr wrap="square" rtlCol="0" anchor="ctr"/>
          <a:lstStyle/>
          <a:p>
            <a:endParaRPr lang="en-US"/>
          </a:p>
        </p:txBody>
      </p:sp>
      <p:sp>
        <p:nvSpPr>
          <p:cNvPr id="24" name="Text 23"/>
          <p:cNvSpPr/>
          <p:nvPr/>
        </p:nvSpPr>
        <p:spPr>
          <a:xfrm>
            <a:off x="3794760" y="2322936"/>
            <a:ext cx="224028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0D4A0"/>
                </a:solidFill>
              </a:rPr>
              <a:t>✓</a:t>
            </a:r>
            <a:endParaRPr lang="en-US" sz="1600" dirty="0"/>
          </a:p>
        </p:txBody>
      </p:sp>
      <p:sp>
        <p:nvSpPr>
          <p:cNvPr id="25" name="Shape 24"/>
          <p:cNvSpPr/>
          <p:nvPr/>
        </p:nvSpPr>
        <p:spPr>
          <a:xfrm>
            <a:off x="6035040" y="2322936"/>
            <a:ext cx="2240280" cy="493776"/>
          </a:xfrm>
          <a:prstGeom prst="rect">
            <a:avLst/>
          </a:prstGeom>
          <a:solidFill>
            <a:srgbClr val="0D2240"/>
          </a:solidFill>
          <a:ln w="6350">
            <a:solidFill>
              <a:srgbClr val="1A3A6B"/>
            </a:solidFill>
            <a:prstDash val="solid"/>
          </a:ln>
        </p:spPr>
        <p:txBody>
          <a:bodyPr wrap="square" rtlCol="0" anchor="ctr"/>
          <a:lstStyle/>
          <a:p>
            <a:endParaRPr lang="en-US"/>
          </a:p>
        </p:txBody>
      </p:sp>
      <p:sp>
        <p:nvSpPr>
          <p:cNvPr id="26" name="Text 25"/>
          <p:cNvSpPr/>
          <p:nvPr/>
        </p:nvSpPr>
        <p:spPr>
          <a:xfrm>
            <a:off x="6035040" y="2322936"/>
            <a:ext cx="224028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FF4D4D"/>
                </a:solidFill>
              </a:rPr>
              <a:t>✗</a:t>
            </a:r>
            <a:endParaRPr lang="en-US" sz="1600" dirty="0"/>
          </a:p>
        </p:txBody>
      </p:sp>
      <p:sp>
        <p:nvSpPr>
          <p:cNvPr id="27" name="Shape 26"/>
          <p:cNvSpPr/>
          <p:nvPr/>
        </p:nvSpPr>
        <p:spPr>
          <a:xfrm>
            <a:off x="8275320" y="2322936"/>
            <a:ext cx="3474720" cy="493776"/>
          </a:xfrm>
          <a:prstGeom prst="rect">
            <a:avLst/>
          </a:prstGeom>
          <a:solidFill>
            <a:srgbClr val="0D2240"/>
          </a:solidFill>
          <a:ln w="6350">
            <a:solidFill>
              <a:srgbClr val="1A3A6B"/>
            </a:solidFill>
            <a:prstDash val="solid"/>
          </a:ln>
        </p:spPr>
        <p:txBody>
          <a:bodyPr wrap="square" rtlCol="0" anchor="ctr"/>
          <a:lstStyle/>
          <a:p>
            <a:endParaRPr lang="en-US"/>
          </a:p>
        </p:txBody>
      </p:sp>
      <p:sp>
        <p:nvSpPr>
          <p:cNvPr id="28" name="Text 27"/>
          <p:cNvSpPr/>
          <p:nvPr/>
        </p:nvSpPr>
        <p:spPr>
          <a:xfrm>
            <a:off x="8275320" y="2322936"/>
            <a:ext cx="347472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FF4D4D"/>
                </a:solidFill>
              </a:rPr>
              <a:t>✗</a:t>
            </a:r>
            <a:endParaRPr lang="en-US" sz="1600" dirty="0"/>
          </a:p>
        </p:txBody>
      </p:sp>
      <p:sp>
        <p:nvSpPr>
          <p:cNvPr id="29" name="Shape 28"/>
          <p:cNvSpPr/>
          <p:nvPr/>
        </p:nvSpPr>
        <p:spPr>
          <a:xfrm>
            <a:off x="411480" y="2816712"/>
            <a:ext cx="3383280" cy="493776"/>
          </a:xfrm>
          <a:prstGeom prst="rect">
            <a:avLst/>
          </a:prstGeom>
          <a:solidFill>
            <a:srgbClr val="0D2240"/>
          </a:solidFill>
          <a:ln w="6350">
            <a:solidFill>
              <a:srgbClr val="1A3A6B"/>
            </a:solidFill>
            <a:prstDash val="solid"/>
          </a:ln>
        </p:spPr>
        <p:txBody>
          <a:bodyPr wrap="square" rtlCol="0" anchor="ctr"/>
          <a:lstStyle/>
          <a:p>
            <a:endParaRPr lang="en-US"/>
          </a:p>
        </p:txBody>
      </p:sp>
      <p:sp>
        <p:nvSpPr>
          <p:cNvPr id="30" name="Text 29"/>
          <p:cNvSpPr/>
          <p:nvPr/>
        </p:nvSpPr>
        <p:spPr>
          <a:xfrm>
            <a:off x="457200" y="2816712"/>
            <a:ext cx="333756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B0C4DE"/>
                </a:solidFill>
              </a:rPr>
              <a:t>Manipulation Detection</a:t>
            </a:r>
            <a:endParaRPr lang="en-US" sz="1050" dirty="0"/>
          </a:p>
        </p:txBody>
      </p:sp>
      <p:sp>
        <p:nvSpPr>
          <p:cNvPr id="31" name="Shape 30"/>
          <p:cNvSpPr/>
          <p:nvPr/>
        </p:nvSpPr>
        <p:spPr>
          <a:xfrm>
            <a:off x="3794760" y="2816712"/>
            <a:ext cx="2240280" cy="493776"/>
          </a:xfrm>
          <a:prstGeom prst="rect">
            <a:avLst/>
          </a:prstGeom>
          <a:solidFill>
            <a:srgbClr val="071F3D"/>
          </a:solidFill>
          <a:ln w="6350">
            <a:solidFill>
              <a:srgbClr val="1A3A6B"/>
            </a:solidFill>
            <a:prstDash val="solid"/>
          </a:ln>
        </p:spPr>
        <p:txBody>
          <a:bodyPr wrap="square" rtlCol="0" anchor="ctr"/>
          <a:lstStyle/>
          <a:p>
            <a:endParaRPr lang="en-US"/>
          </a:p>
        </p:txBody>
      </p:sp>
      <p:sp>
        <p:nvSpPr>
          <p:cNvPr id="32" name="Text 31"/>
          <p:cNvSpPr/>
          <p:nvPr/>
        </p:nvSpPr>
        <p:spPr>
          <a:xfrm>
            <a:off x="3794760" y="2816712"/>
            <a:ext cx="224028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0D4A0"/>
                </a:solidFill>
              </a:rPr>
              <a:t>✓</a:t>
            </a:r>
            <a:endParaRPr lang="en-US" sz="1600" dirty="0"/>
          </a:p>
        </p:txBody>
      </p:sp>
      <p:sp>
        <p:nvSpPr>
          <p:cNvPr id="33" name="Shape 32"/>
          <p:cNvSpPr/>
          <p:nvPr/>
        </p:nvSpPr>
        <p:spPr>
          <a:xfrm>
            <a:off x="6035040" y="2816712"/>
            <a:ext cx="2240280" cy="493776"/>
          </a:xfrm>
          <a:prstGeom prst="rect">
            <a:avLst/>
          </a:prstGeom>
          <a:solidFill>
            <a:srgbClr val="0A1628"/>
          </a:solidFill>
          <a:ln w="6350">
            <a:solidFill>
              <a:srgbClr val="1A3A6B"/>
            </a:solidFill>
            <a:prstDash val="solid"/>
          </a:ln>
        </p:spPr>
        <p:txBody>
          <a:bodyPr wrap="square" rtlCol="0" anchor="ctr"/>
          <a:lstStyle/>
          <a:p>
            <a:endParaRPr lang="en-US"/>
          </a:p>
        </p:txBody>
      </p:sp>
      <p:sp>
        <p:nvSpPr>
          <p:cNvPr id="34" name="Text 33"/>
          <p:cNvSpPr/>
          <p:nvPr/>
        </p:nvSpPr>
        <p:spPr>
          <a:xfrm>
            <a:off x="6035040" y="2816712"/>
            <a:ext cx="224028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FF4D4D"/>
                </a:solidFill>
              </a:rPr>
              <a:t>✗</a:t>
            </a:r>
            <a:endParaRPr lang="en-US" sz="1600" dirty="0"/>
          </a:p>
        </p:txBody>
      </p:sp>
      <p:sp>
        <p:nvSpPr>
          <p:cNvPr id="35" name="Shape 34"/>
          <p:cNvSpPr/>
          <p:nvPr/>
        </p:nvSpPr>
        <p:spPr>
          <a:xfrm>
            <a:off x="8275320" y="2816712"/>
            <a:ext cx="3474720" cy="493776"/>
          </a:xfrm>
          <a:prstGeom prst="rect">
            <a:avLst/>
          </a:prstGeom>
          <a:solidFill>
            <a:srgbClr val="0A1628"/>
          </a:solidFill>
          <a:ln w="6350">
            <a:solidFill>
              <a:srgbClr val="1A3A6B"/>
            </a:solidFill>
            <a:prstDash val="solid"/>
          </a:ln>
        </p:spPr>
        <p:txBody>
          <a:bodyPr wrap="square" rtlCol="0" anchor="ctr"/>
          <a:lstStyle/>
          <a:p>
            <a:endParaRPr lang="en-US"/>
          </a:p>
        </p:txBody>
      </p:sp>
      <p:sp>
        <p:nvSpPr>
          <p:cNvPr id="36" name="Text 35"/>
          <p:cNvSpPr/>
          <p:nvPr/>
        </p:nvSpPr>
        <p:spPr>
          <a:xfrm>
            <a:off x="8275320" y="2816712"/>
            <a:ext cx="347472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FF4D4D"/>
                </a:solidFill>
              </a:rPr>
              <a:t>✗</a:t>
            </a:r>
            <a:endParaRPr lang="en-US" sz="1600" dirty="0"/>
          </a:p>
        </p:txBody>
      </p:sp>
      <p:sp>
        <p:nvSpPr>
          <p:cNvPr id="37" name="Shape 36"/>
          <p:cNvSpPr/>
          <p:nvPr/>
        </p:nvSpPr>
        <p:spPr>
          <a:xfrm>
            <a:off x="411480" y="3310488"/>
            <a:ext cx="3383280" cy="493776"/>
          </a:xfrm>
          <a:prstGeom prst="rect">
            <a:avLst/>
          </a:prstGeom>
          <a:solidFill>
            <a:srgbClr val="0A1628"/>
          </a:solidFill>
          <a:ln w="6350">
            <a:solidFill>
              <a:srgbClr val="1A3A6B"/>
            </a:solidFill>
            <a:prstDash val="solid"/>
          </a:ln>
        </p:spPr>
        <p:txBody>
          <a:bodyPr wrap="square" rtlCol="0" anchor="ctr"/>
          <a:lstStyle/>
          <a:p>
            <a:endParaRPr lang="en-US"/>
          </a:p>
        </p:txBody>
      </p:sp>
      <p:sp>
        <p:nvSpPr>
          <p:cNvPr id="38" name="Text 37"/>
          <p:cNvSpPr/>
          <p:nvPr/>
        </p:nvSpPr>
        <p:spPr>
          <a:xfrm>
            <a:off x="457200" y="3310488"/>
            <a:ext cx="333756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B0C4DE"/>
                </a:solidFill>
              </a:rPr>
              <a:t>Full Public Transparency</a:t>
            </a:r>
            <a:endParaRPr lang="en-US" sz="1050" dirty="0"/>
          </a:p>
        </p:txBody>
      </p:sp>
      <p:sp>
        <p:nvSpPr>
          <p:cNvPr id="39" name="Shape 38"/>
          <p:cNvSpPr/>
          <p:nvPr/>
        </p:nvSpPr>
        <p:spPr>
          <a:xfrm>
            <a:off x="3794760" y="3310488"/>
            <a:ext cx="2240280" cy="493776"/>
          </a:xfrm>
          <a:prstGeom prst="rect">
            <a:avLst/>
          </a:prstGeom>
          <a:solidFill>
            <a:srgbClr val="071F3D"/>
          </a:solidFill>
          <a:ln w="6350">
            <a:solidFill>
              <a:srgbClr val="1A3A6B"/>
            </a:solidFill>
            <a:prstDash val="solid"/>
          </a:ln>
        </p:spPr>
        <p:txBody>
          <a:bodyPr wrap="square" rtlCol="0" anchor="ctr"/>
          <a:lstStyle/>
          <a:p>
            <a:endParaRPr lang="en-US"/>
          </a:p>
        </p:txBody>
      </p:sp>
      <p:sp>
        <p:nvSpPr>
          <p:cNvPr id="40" name="Text 39"/>
          <p:cNvSpPr/>
          <p:nvPr/>
        </p:nvSpPr>
        <p:spPr>
          <a:xfrm>
            <a:off x="3794760" y="3310488"/>
            <a:ext cx="224028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0D4A0"/>
                </a:solidFill>
              </a:rPr>
              <a:t>✓</a:t>
            </a:r>
            <a:endParaRPr lang="en-US" sz="1600" dirty="0"/>
          </a:p>
        </p:txBody>
      </p:sp>
      <p:sp>
        <p:nvSpPr>
          <p:cNvPr id="41" name="Shape 40"/>
          <p:cNvSpPr/>
          <p:nvPr/>
        </p:nvSpPr>
        <p:spPr>
          <a:xfrm>
            <a:off x="6035040" y="3310488"/>
            <a:ext cx="2240280" cy="493776"/>
          </a:xfrm>
          <a:prstGeom prst="rect">
            <a:avLst/>
          </a:prstGeom>
          <a:solidFill>
            <a:srgbClr val="0D2240"/>
          </a:solidFill>
          <a:ln w="6350">
            <a:solidFill>
              <a:srgbClr val="1A3A6B"/>
            </a:solidFill>
            <a:prstDash val="solid"/>
          </a:ln>
        </p:spPr>
        <p:txBody>
          <a:bodyPr wrap="square" rtlCol="0" anchor="ctr"/>
          <a:lstStyle/>
          <a:p>
            <a:endParaRPr lang="en-US"/>
          </a:p>
        </p:txBody>
      </p:sp>
      <p:sp>
        <p:nvSpPr>
          <p:cNvPr id="42" name="Text 41"/>
          <p:cNvSpPr/>
          <p:nvPr/>
        </p:nvSpPr>
        <p:spPr>
          <a:xfrm>
            <a:off x="6035040" y="3310488"/>
            <a:ext cx="224028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B0C4DE"/>
                </a:solidFill>
              </a:rPr>
              <a:t>Rare</a:t>
            </a:r>
            <a:endParaRPr lang="en-US" sz="1050" dirty="0"/>
          </a:p>
        </p:txBody>
      </p:sp>
      <p:sp>
        <p:nvSpPr>
          <p:cNvPr id="43" name="Shape 42"/>
          <p:cNvSpPr/>
          <p:nvPr/>
        </p:nvSpPr>
        <p:spPr>
          <a:xfrm>
            <a:off x="8275320" y="3310488"/>
            <a:ext cx="3474720" cy="493776"/>
          </a:xfrm>
          <a:prstGeom prst="rect">
            <a:avLst/>
          </a:prstGeom>
          <a:solidFill>
            <a:srgbClr val="0D2240"/>
          </a:solidFill>
          <a:ln w="6350">
            <a:solidFill>
              <a:srgbClr val="1A3A6B"/>
            </a:solidFill>
            <a:prstDash val="solid"/>
          </a:ln>
        </p:spPr>
        <p:txBody>
          <a:bodyPr wrap="square" rtlCol="0" anchor="ctr"/>
          <a:lstStyle/>
          <a:p>
            <a:endParaRPr lang="en-US"/>
          </a:p>
        </p:txBody>
      </p:sp>
      <p:sp>
        <p:nvSpPr>
          <p:cNvPr id="44" name="Text 43"/>
          <p:cNvSpPr/>
          <p:nvPr/>
        </p:nvSpPr>
        <p:spPr>
          <a:xfrm>
            <a:off x="8275320" y="3310488"/>
            <a:ext cx="347472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FF4D4D"/>
                </a:solidFill>
              </a:rPr>
              <a:t>✗</a:t>
            </a:r>
            <a:endParaRPr lang="en-US" sz="1600" dirty="0"/>
          </a:p>
        </p:txBody>
      </p:sp>
      <p:sp>
        <p:nvSpPr>
          <p:cNvPr id="45" name="Shape 44"/>
          <p:cNvSpPr/>
          <p:nvPr/>
        </p:nvSpPr>
        <p:spPr>
          <a:xfrm>
            <a:off x="411480" y="3804264"/>
            <a:ext cx="3383280" cy="493776"/>
          </a:xfrm>
          <a:prstGeom prst="rect">
            <a:avLst/>
          </a:prstGeom>
          <a:solidFill>
            <a:srgbClr val="0D2240"/>
          </a:solidFill>
          <a:ln w="6350">
            <a:solidFill>
              <a:srgbClr val="1A3A6B"/>
            </a:solidFill>
            <a:prstDash val="solid"/>
          </a:ln>
        </p:spPr>
        <p:txBody>
          <a:bodyPr wrap="square" rtlCol="0" anchor="ctr"/>
          <a:lstStyle/>
          <a:p>
            <a:endParaRPr lang="en-US"/>
          </a:p>
        </p:txBody>
      </p:sp>
      <p:sp>
        <p:nvSpPr>
          <p:cNvPr id="46" name="Text 45"/>
          <p:cNvSpPr/>
          <p:nvPr/>
        </p:nvSpPr>
        <p:spPr>
          <a:xfrm>
            <a:off x="457200" y="3804264"/>
            <a:ext cx="333756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B0C4DE"/>
                </a:solidFill>
              </a:rPr>
              <a:t>Automated Hedge Fund</a:t>
            </a:r>
            <a:endParaRPr lang="en-US" sz="1050" dirty="0"/>
          </a:p>
        </p:txBody>
      </p:sp>
      <p:sp>
        <p:nvSpPr>
          <p:cNvPr id="47" name="Shape 46"/>
          <p:cNvSpPr/>
          <p:nvPr/>
        </p:nvSpPr>
        <p:spPr>
          <a:xfrm>
            <a:off x="3794760" y="3804264"/>
            <a:ext cx="2240280" cy="493776"/>
          </a:xfrm>
          <a:prstGeom prst="rect">
            <a:avLst/>
          </a:prstGeom>
          <a:solidFill>
            <a:srgbClr val="071F3D"/>
          </a:solidFill>
          <a:ln w="6350">
            <a:solidFill>
              <a:srgbClr val="1A3A6B"/>
            </a:solidFill>
            <a:prstDash val="solid"/>
          </a:ln>
        </p:spPr>
        <p:txBody>
          <a:bodyPr wrap="square" rtlCol="0" anchor="ctr"/>
          <a:lstStyle/>
          <a:p>
            <a:endParaRPr lang="en-US"/>
          </a:p>
        </p:txBody>
      </p:sp>
      <p:sp>
        <p:nvSpPr>
          <p:cNvPr id="48" name="Text 47"/>
          <p:cNvSpPr/>
          <p:nvPr/>
        </p:nvSpPr>
        <p:spPr>
          <a:xfrm>
            <a:off x="3794760" y="3804264"/>
            <a:ext cx="224028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0D4A0"/>
                </a:solidFill>
              </a:rPr>
              <a:t>✓</a:t>
            </a:r>
            <a:endParaRPr lang="en-US" sz="1600" dirty="0"/>
          </a:p>
        </p:txBody>
      </p:sp>
      <p:sp>
        <p:nvSpPr>
          <p:cNvPr id="49" name="Shape 48"/>
          <p:cNvSpPr/>
          <p:nvPr/>
        </p:nvSpPr>
        <p:spPr>
          <a:xfrm>
            <a:off x="6035040" y="3804264"/>
            <a:ext cx="2240280" cy="493776"/>
          </a:xfrm>
          <a:prstGeom prst="rect">
            <a:avLst/>
          </a:prstGeom>
          <a:solidFill>
            <a:srgbClr val="0A1628"/>
          </a:solidFill>
          <a:ln w="6350">
            <a:solidFill>
              <a:srgbClr val="1A3A6B"/>
            </a:solidFill>
            <a:prstDash val="solid"/>
          </a:ln>
        </p:spPr>
        <p:txBody>
          <a:bodyPr wrap="square" rtlCol="0" anchor="ctr"/>
          <a:lstStyle/>
          <a:p>
            <a:endParaRPr lang="en-US"/>
          </a:p>
        </p:txBody>
      </p:sp>
      <p:sp>
        <p:nvSpPr>
          <p:cNvPr id="50" name="Text 49"/>
          <p:cNvSpPr/>
          <p:nvPr/>
        </p:nvSpPr>
        <p:spPr>
          <a:xfrm>
            <a:off x="6035040" y="3804264"/>
            <a:ext cx="224028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FF4D4D"/>
                </a:solidFill>
              </a:rPr>
              <a:t>✗</a:t>
            </a:r>
            <a:endParaRPr lang="en-US" sz="1600" dirty="0"/>
          </a:p>
        </p:txBody>
      </p:sp>
      <p:sp>
        <p:nvSpPr>
          <p:cNvPr id="51" name="Shape 50"/>
          <p:cNvSpPr/>
          <p:nvPr/>
        </p:nvSpPr>
        <p:spPr>
          <a:xfrm>
            <a:off x="8275320" y="3804264"/>
            <a:ext cx="3474720" cy="493776"/>
          </a:xfrm>
          <a:prstGeom prst="rect">
            <a:avLst/>
          </a:prstGeom>
          <a:solidFill>
            <a:srgbClr val="0A1628"/>
          </a:solidFill>
          <a:ln w="6350">
            <a:solidFill>
              <a:srgbClr val="1A3A6B"/>
            </a:solidFill>
            <a:prstDash val="solid"/>
          </a:ln>
        </p:spPr>
        <p:txBody>
          <a:bodyPr wrap="square" rtlCol="0" anchor="ctr"/>
          <a:lstStyle/>
          <a:p>
            <a:endParaRPr lang="en-US"/>
          </a:p>
        </p:txBody>
      </p:sp>
      <p:sp>
        <p:nvSpPr>
          <p:cNvPr id="52" name="Text 51"/>
          <p:cNvSpPr/>
          <p:nvPr/>
        </p:nvSpPr>
        <p:spPr>
          <a:xfrm>
            <a:off x="8275320" y="3804264"/>
            <a:ext cx="347472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FF4D4D"/>
                </a:solidFill>
              </a:rPr>
              <a:t>✗</a:t>
            </a:r>
            <a:endParaRPr lang="en-US" sz="1600" dirty="0"/>
          </a:p>
        </p:txBody>
      </p:sp>
      <p:sp>
        <p:nvSpPr>
          <p:cNvPr id="53" name="Shape 52"/>
          <p:cNvSpPr/>
          <p:nvPr/>
        </p:nvSpPr>
        <p:spPr>
          <a:xfrm>
            <a:off x="411480" y="4298040"/>
            <a:ext cx="3383280" cy="493776"/>
          </a:xfrm>
          <a:prstGeom prst="rect">
            <a:avLst/>
          </a:prstGeom>
          <a:solidFill>
            <a:srgbClr val="0A1628"/>
          </a:solidFill>
          <a:ln w="6350">
            <a:solidFill>
              <a:srgbClr val="1A3A6B"/>
            </a:solidFill>
            <a:prstDash val="solid"/>
          </a:ln>
        </p:spPr>
        <p:txBody>
          <a:bodyPr wrap="square" rtlCol="0" anchor="ctr"/>
          <a:lstStyle/>
          <a:p>
            <a:endParaRPr lang="en-US"/>
          </a:p>
        </p:txBody>
      </p:sp>
      <p:sp>
        <p:nvSpPr>
          <p:cNvPr id="54" name="Text 53"/>
          <p:cNvSpPr/>
          <p:nvPr/>
        </p:nvSpPr>
        <p:spPr>
          <a:xfrm>
            <a:off x="457200" y="4298040"/>
            <a:ext cx="333756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B0C4DE"/>
                </a:solidFill>
              </a:rPr>
              <a:t>Consistent Results — All Conditions</a:t>
            </a:r>
            <a:endParaRPr lang="en-US" sz="1050" dirty="0"/>
          </a:p>
        </p:txBody>
      </p:sp>
      <p:sp>
        <p:nvSpPr>
          <p:cNvPr id="55" name="Shape 54"/>
          <p:cNvSpPr/>
          <p:nvPr/>
        </p:nvSpPr>
        <p:spPr>
          <a:xfrm>
            <a:off x="3794760" y="4298040"/>
            <a:ext cx="2240280" cy="493776"/>
          </a:xfrm>
          <a:prstGeom prst="rect">
            <a:avLst/>
          </a:prstGeom>
          <a:solidFill>
            <a:srgbClr val="071F3D"/>
          </a:solidFill>
          <a:ln w="6350">
            <a:solidFill>
              <a:srgbClr val="1A3A6B"/>
            </a:solidFill>
            <a:prstDash val="solid"/>
          </a:ln>
        </p:spPr>
        <p:txBody>
          <a:bodyPr wrap="square" rtlCol="0" anchor="ctr"/>
          <a:lstStyle/>
          <a:p>
            <a:endParaRPr lang="en-US"/>
          </a:p>
        </p:txBody>
      </p:sp>
      <p:sp>
        <p:nvSpPr>
          <p:cNvPr id="56" name="Text 55"/>
          <p:cNvSpPr/>
          <p:nvPr/>
        </p:nvSpPr>
        <p:spPr>
          <a:xfrm>
            <a:off x="3794760" y="4298040"/>
            <a:ext cx="224028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0D4A0"/>
                </a:solidFill>
              </a:rPr>
              <a:t>✓</a:t>
            </a:r>
            <a:endParaRPr lang="en-US" sz="1600" dirty="0"/>
          </a:p>
        </p:txBody>
      </p:sp>
      <p:sp>
        <p:nvSpPr>
          <p:cNvPr id="57" name="Shape 56"/>
          <p:cNvSpPr/>
          <p:nvPr/>
        </p:nvSpPr>
        <p:spPr>
          <a:xfrm>
            <a:off x="6035040" y="4298040"/>
            <a:ext cx="2240280" cy="493776"/>
          </a:xfrm>
          <a:prstGeom prst="rect">
            <a:avLst/>
          </a:prstGeom>
          <a:solidFill>
            <a:srgbClr val="0D2240"/>
          </a:solidFill>
          <a:ln w="6350">
            <a:solidFill>
              <a:srgbClr val="1A3A6B"/>
            </a:solidFill>
            <a:prstDash val="solid"/>
          </a:ln>
        </p:spPr>
        <p:txBody>
          <a:bodyPr wrap="square" rtlCol="0" anchor="ctr"/>
          <a:lstStyle/>
          <a:p>
            <a:endParaRPr lang="en-US"/>
          </a:p>
        </p:txBody>
      </p:sp>
      <p:sp>
        <p:nvSpPr>
          <p:cNvPr id="58" name="Text 57"/>
          <p:cNvSpPr/>
          <p:nvPr/>
        </p:nvSpPr>
        <p:spPr>
          <a:xfrm>
            <a:off x="6035040" y="4298040"/>
            <a:ext cx="224028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FF4D4D"/>
                </a:solidFill>
              </a:rPr>
              <a:t>✗</a:t>
            </a:r>
            <a:endParaRPr lang="en-US" sz="1600" dirty="0"/>
          </a:p>
        </p:txBody>
      </p:sp>
      <p:sp>
        <p:nvSpPr>
          <p:cNvPr id="59" name="Shape 58"/>
          <p:cNvSpPr/>
          <p:nvPr/>
        </p:nvSpPr>
        <p:spPr>
          <a:xfrm>
            <a:off x="8275320" y="4298040"/>
            <a:ext cx="3474720" cy="493776"/>
          </a:xfrm>
          <a:prstGeom prst="rect">
            <a:avLst/>
          </a:prstGeom>
          <a:solidFill>
            <a:srgbClr val="0D2240"/>
          </a:solidFill>
          <a:ln w="6350">
            <a:solidFill>
              <a:srgbClr val="1A3A6B"/>
            </a:solidFill>
            <a:prstDash val="solid"/>
          </a:ln>
        </p:spPr>
        <p:txBody>
          <a:bodyPr wrap="square" rtlCol="0" anchor="ctr"/>
          <a:lstStyle/>
          <a:p>
            <a:endParaRPr lang="en-US"/>
          </a:p>
        </p:txBody>
      </p:sp>
      <p:sp>
        <p:nvSpPr>
          <p:cNvPr id="60" name="Text 59"/>
          <p:cNvSpPr/>
          <p:nvPr/>
        </p:nvSpPr>
        <p:spPr>
          <a:xfrm>
            <a:off x="8275320" y="4298040"/>
            <a:ext cx="347472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FF4D4D"/>
                </a:solidFill>
              </a:rPr>
              <a:t>✗</a:t>
            </a:r>
            <a:endParaRPr lang="en-US" sz="1600" dirty="0"/>
          </a:p>
        </p:txBody>
      </p:sp>
      <p:sp>
        <p:nvSpPr>
          <p:cNvPr id="61" name="Shape 60"/>
          <p:cNvSpPr/>
          <p:nvPr/>
        </p:nvSpPr>
        <p:spPr>
          <a:xfrm>
            <a:off x="411480" y="4791816"/>
            <a:ext cx="3383280" cy="493776"/>
          </a:xfrm>
          <a:prstGeom prst="rect">
            <a:avLst/>
          </a:prstGeom>
          <a:solidFill>
            <a:srgbClr val="0D2240"/>
          </a:solidFill>
          <a:ln w="6350">
            <a:solidFill>
              <a:srgbClr val="1A3A6B"/>
            </a:solidFill>
            <a:prstDash val="solid"/>
          </a:ln>
        </p:spPr>
        <p:txBody>
          <a:bodyPr wrap="square" rtlCol="0" anchor="ctr"/>
          <a:lstStyle/>
          <a:p>
            <a:endParaRPr lang="en-US"/>
          </a:p>
        </p:txBody>
      </p:sp>
      <p:sp>
        <p:nvSpPr>
          <p:cNvPr id="62" name="Text 61"/>
          <p:cNvSpPr/>
          <p:nvPr/>
        </p:nvSpPr>
        <p:spPr>
          <a:xfrm>
            <a:off x="457200" y="4791816"/>
            <a:ext cx="333756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B0C4DE"/>
                </a:solidFill>
              </a:rPr>
              <a:t>20+ Yrs Proprietary Research</a:t>
            </a:r>
            <a:endParaRPr lang="en-US" sz="1050" dirty="0"/>
          </a:p>
        </p:txBody>
      </p:sp>
      <p:sp>
        <p:nvSpPr>
          <p:cNvPr id="63" name="Shape 62"/>
          <p:cNvSpPr/>
          <p:nvPr/>
        </p:nvSpPr>
        <p:spPr>
          <a:xfrm>
            <a:off x="3794760" y="4791816"/>
            <a:ext cx="2240280" cy="493776"/>
          </a:xfrm>
          <a:prstGeom prst="rect">
            <a:avLst/>
          </a:prstGeom>
          <a:solidFill>
            <a:srgbClr val="071F3D"/>
          </a:solidFill>
          <a:ln w="6350">
            <a:solidFill>
              <a:srgbClr val="1A3A6B"/>
            </a:solidFill>
            <a:prstDash val="solid"/>
          </a:ln>
        </p:spPr>
        <p:txBody>
          <a:bodyPr wrap="square" rtlCol="0" anchor="ctr"/>
          <a:lstStyle/>
          <a:p>
            <a:endParaRPr lang="en-US"/>
          </a:p>
        </p:txBody>
      </p:sp>
      <p:sp>
        <p:nvSpPr>
          <p:cNvPr id="64" name="Text 63"/>
          <p:cNvSpPr/>
          <p:nvPr/>
        </p:nvSpPr>
        <p:spPr>
          <a:xfrm>
            <a:off x="3794760" y="4791816"/>
            <a:ext cx="224028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0D4A0"/>
                </a:solidFill>
              </a:rPr>
              <a:t>✓</a:t>
            </a:r>
            <a:endParaRPr lang="en-US" sz="1600" dirty="0"/>
          </a:p>
        </p:txBody>
      </p:sp>
      <p:sp>
        <p:nvSpPr>
          <p:cNvPr id="65" name="Shape 64"/>
          <p:cNvSpPr/>
          <p:nvPr/>
        </p:nvSpPr>
        <p:spPr>
          <a:xfrm>
            <a:off x="6035040" y="4791816"/>
            <a:ext cx="2240280" cy="493776"/>
          </a:xfrm>
          <a:prstGeom prst="rect">
            <a:avLst/>
          </a:prstGeom>
          <a:solidFill>
            <a:srgbClr val="0A1628"/>
          </a:solidFill>
          <a:ln w="6350">
            <a:solidFill>
              <a:srgbClr val="1A3A6B"/>
            </a:solidFill>
            <a:prstDash val="solid"/>
          </a:ln>
        </p:spPr>
        <p:txBody>
          <a:bodyPr wrap="square" rtlCol="0" anchor="ctr"/>
          <a:lstStyle/>
          <a:p>
            <a:endParaRPr lang="en-US"/>
          </a:p>
        </p:txBody>
      </p:sp>
      <p:sp>
        <p:nvSpPr>
          <p:cNvPr id="66" name="Text 65"/>
          <p:cNvSpPr/>
          <p:nvPr/>
        </p:nvSpPr>
        <p:spPr>
          <a:xfrm>
            <a:off x="6035040" y="4791816"/>
            <a:ext cx="224028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FF4D4D"/>
                </a:solidFill>
              </a:rPr>
              <a:t>✗</a:t>
            </a:r>
            <a:endParaRPr lang="en-US" sz="1600" dirty="0"/>
          </a:p>
        </p:txBody>
      </p:sp>
      <p:sp>
        <p:nvSpPr>
          <p:cNvPr id="67" name="Shape 66"/>
          <p:cNvSpPr/>
          <p:nvPr/>
        </p:nvSpPr>
        <p:spPr>
          <a:xfrm>
            <a:off x="8275320" y="4791816"/>
            <a:ext cx="3474720" cy="493776"/>
          </a:xfrm>
          <a:prstGeom prst="rect">
            <a:avLst/>
          </a:prstGeom>
          <a:solidFill>
            <a:srgbClr val="0A1628"/>
          </a:solidFill>
          <a:ln w="6350">
            <a:solidFill>
              <a:srgbClr val="1A3A6B"/>
            </a:solidFill>
            <a:prstDash val="solid"/>
          </a:ln>
        </p:spPr>
        <p:txBody>
          <a:bodyPr wrap="square" rtlCol="0" anchor="ctr"/>
          <a:lstStyle/>
          <a:p>
            <a:endParaRPr lang="en-US"/>
          </a:p>
        </p:txBody>
      </p:sp>
      <p:sp>
        <p:nvSpPr>
          <p:cNvPr id="68" name="Text 67"/>
          <p:cNvSpPr/>
          <p:nvPr/>
        </p:nvSpPr>
        <p:spPr>
          <a:xfrm>
            <a:off x="8275320" y="4791816"/>
            <a:ext cx="347472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FF4D4D"/>
                </a:solidFill>
              </a:rPr>
              <a:t>✗</a:t>
            </a:r>
            <a:endParaRPr lang="en-US" sz="1600" dirty="0"/>
          </a:p>
        </p:txBody>
      </p:sp>
      <p:sp>
        <p:nvSpPr>
          <p:cNvPr id="69" name="Shape 68"/>
          <p:cNvSpPr/>
          <p:nvPr/>
        </p:nvSpPr>
        <p:spPr>
          <a:xfrm>
            <a:off x="411480" y="5377032"/>
            <a:ext cx="11338560" cy="502920"/>
          </a:xfrm>
          <a:prstGeom prst="rect">
            <a:avLst/>
          </a:prstGeom>
          <a:solidFill>
            <a:srgbClr val="071630"/>
          </a:solidFill>
          <a:ln w="12700">
            <a:solidFill>
              <a:srgbClr val="00C2FF"/>
            </a:solidFill>
            <a:prstDash val="solid"/>
          </a:ln>
        </p:spPr>
        <p:txBody>
          <a:bodyPr wrap="square" rtlCol="0" anchor="ctr"/>
          <a:lstStyle/>
          <a:p>
            <a:endParaRPr lang="en-US"/>
          </a:p>
        </p:txBody>
      </p:sp>
      <p:sp>
        <p:nvSpPr>
          <p:cNvPr id="70" name="Text 69"/>
          <p:cNvSpPr/>
          <p:nvPr/>
        </p:nvSpPr>
        <p:spPr>
          <a:xfrm>
            <a:off x="594360" y="5377032"/>
            <a:ext cx="111556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50" i="1" dirty="0">
                <a:solidFill>
                  <a:srgbClr val="B0C4DE"/>
                </a:solidFill>
              </a:rPr>
              <a:t>Our core moat is not the algorithms alone — it is 20+ years of validated, real-money performance data that trains and continuously improves them. That dataset cannot be bought, copied, or fast-tracked.</a:t>
            </a:r>
            <a:endParaRPr lang="en-US" sz="1050" dirty="0"/>
          </a:p>
        </p:txBody>
      </p:sp>
      <p:sp>
        <p:nvSpPr>
          <p:cNvPr id="71" name="Shape 70"/>
          <p:cNvSpPr/>
          <p:nvPr/>
        </p:nvSpPr>
        <p:spPr>
          <a:xfrm>
            <a:off x="411480" y="5377032"/>
            <a:ext cx="82296" cy="502920"/>
          </a:xfrm>
          <a:prstGeom prst="rect">
            <a:avLst/>
          </a:prstGeom>
          <a:solidFill>
            <a:srgbClr val="00C2FF"/>
          </a:solidFill>
          <a:ln w="6350">
            <a:solidFill>
              <a:srgbClr val="333333"/>
            </a:solidFill>
            <a:prstDash val="solid"/>
          </a:ln>
        </p:spPr>
        <p:txBody>
          <a:bodyPr wrap="square" rtlCol="0" anchor="ctr"/>
          <a:lstStyle/>
          <a:p>
            <a:endParaRPr lang="en-US"/>
          </a:p>
        </p:txBody>
      </p:sp>
      <p:sp>
        <p:nvSpPr>
          <p:cNvPr id="72" name="Shape 71"/>
          <p:cNvSpPr/>
          <p:nvPr/>
        </p:nvSpPr>
        <p:spPr>
          <a:xfrm>
            <a:off x="0" y="6400800"/>
            <a:ext cx="12161520" cy="457200"/>
          </a:xfrm>
          <a:prstGeom prst="rect">
            <a:avLst/>
          </a:prstGeom>
          <a:solidFill>
            <a:srgbClr val="0A1628"/>
          </a:solidFill>
          <a:ln w="6350">
            <a:solidFill>
              <a:srgbClr val="333333"/>
            </a:solidFill>
            <a:prstDash val="solid"/>
          </a:ln>
        </p:spPr>
        <p:txBody>
          <a:bodyPr wrap="square" rtlCol="0" anchor="ctr"/>
          <a:lstStyle/>
          <a:p>
            <a:endParaRPr lang="en-US"/>
          </a:p>
        </p:txBody>
      </p:sp>
      <p:sp>
        <p:nvSpPr>
          <p:cNvPr id="73" name="Text 72"/>
          <p:cNvSpPr/>
          <p:nvPr/>
        </p:nvSpPr>
        <p:spPr>
          <a:xfrm>
            <a:off x="0" y="6446520"/>
            <a:ext cx="1216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B8DB0"/>
                </a:solidFill>
              </a:rPr>
              <a:t>moneychoice.us/capital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50D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64008"/>
          </a:xfrm>
          <a:prstGeom prst="rect">
            <a:avLst/>
          </a:prstGeom>
          <a:solidFill>
            <a:srgbClr val="00C2FF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-448056" y="73152"/>
            <a:ext cx="12161520" cy="1234440"/>
          </a:xfrm>
          <a:prstGeom prst="rect">
            <a:avLst/>
          </a:prstGeom>
          <a:solidFill>
            <a:srgbClr val="0D2B55">
              <a:alpha val="3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502920" y="182880"/>
            <a:ext cx="10972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00C2FF"/>
                </a:solidFill>
              </a:rPr>
              <a:t>OUR MOAT  —  WHY COMPETITORS CANNOT REPLICATE US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" y="457200"/>
            <a:ext cx="10058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</a:rPr>
              <a:t>Why not AI,  why Quantum ?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502920" y="914400"/>
            <a:ext cx="10058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B0C4DE"/>
                </a:solidFill>
              </a:rPr>
              <a:t>Everyone is doing AI to get “quick wins”  which works sometimes, however not “consistently”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411480" y="1572768"/>
            <a:ext cx="5577840" cy="2103120"/>
          </a:xfrm>
          <a:prstGeom prst="rect">
            <a:avLst/>
          </a:prstGeom>
          <a:solidFill>
            <a:srgbClr val="0D1E38"/>
          </a:solidFill>
          <a:ln w="19050">
            <a:solidFill>
              <a:srgbClr val="00C2FF"/>
            </a:solidFill>
            <a:prstDash val="solid"/>
          </a:ln>
          <a:effectLst>
            <a:outerShdw blurRad="1270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411480" y="1572768"/>
            <a:ext cx="5577840" cy="73152"/>
          </a:xfrm>
          <a:prstGeom prst="rect">
            <a:avLst/>
          </a:prstGeom>
          <a:solidFill>
            <a:srgbClr val="00C2FF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9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6072" y="1719072"/>
            <a:ext cx="502920" cy="502920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1216152" y="1737360"/>
            <a:ext cx="45262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</a:rPr>
              <a:t>Uncertainty &amp; Probability</a:t>
            </a:r>
            <a:endParaRPr lang="en-US" sz="1500" dirty="0"/>
          </a:p>
        </p:txBody>
      </p:sp>
      <p:sp>
        <p:nvSpPr>
          <p:cNvPr id="11" name="Shape 8"/>
          <p:cNvSpPr/>
          <p:nvPr/>
        </p:nvSpPr>
        <p:spPr>
          <a:xfrm>
            <a:off x="576072" y="2322576"/>
            <a:ext cx="5248656" cy="18288"/>
          </a:xfrm>
          <a:prstGeom prst="rect">
            <a:avLst/>
          </a:prstGeom>
          <a:solidFill>
            <a:srgbClr val="1A3A6B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9"/>
          <p:cNvSpPr/>
          <p:nvPr/>
        </p:nvSpPr>
        <p:spPr>
          <a:xfrm>
            <a:off x="576072" y="2395728"/>
            <a:ext cx="1325880" cy="237744"/>
          </a:xfrm>
          <a:prstGeom prst="rect">
            <a:avLst/>
          </a:prstGeom>
          <a:solidFill>
            <a:srgbClr val="FF4D4D">
              <a:alpha val="22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0"/>
          <p:cNvSpPr/>
          <p:nvPr/>
        </p:nvSpPr>
        <p:spPr>
          <a:xfrm>
            <a:off x="576072" y="2404872"/>
            <a:ext cx="1325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6B6B"/>
                </a:solidFill>
              </a:rPr>
              <a:t>✗  AI FAILS HERE</a:t>
            </a:r>
            <a:endParaRPr lang="en-US" sz="750" dirty="0"/>
          </a:p>
        </p:txBody>
      </p:sp>
      <p:sp>
        <p:nvSpPr>
          <p:cNvPr id="14" name="Shape 11"/>
          <p:cNvSpPr/>
          <p:nvPr/>
        </p:nvSpPr>
        <p:spPr>
          <a:xfrm>
            <a:off x="3410712" y="2395728"/>
            <a:ext cx="1417320" cy="237744"/>
          </a:xfrm>
          <a:prstGeom prst="rect">
            <a:avLst/>
          </a:prstGeom>
          <a:solidFill>
            <a:srgbClr val="00C2FF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2"/>
          <p:cNvSpPr/>
          <p:nvPr/>
        </p:nvSpPr>
        <p:spPr>
          <a:xfrm>
            <a:off x="3410712" y="2404872"/>
            <a:ext cx="14173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00C2FF"/>
                </a:solidFill>
              </a:rPr>
              <a:t>✓  QUANTUM WINS</a:t>
            </a:r>
            <a:endParaRPr lang="en-US" sz="750" dirty="0"/>
          </a:p>
        </p:txBody>
      </p:sp>
      <p:sp>
        <p:nvSpPr>
          <p:cNvPr id="16" name="Text 13"/>
          <p:cNvSpPr/>
          <p:nvPr/>
        </p:nvSpPr>
        <p:spPr>
          <a:xfrm>
            <a:off x="576072" y="2688336"/>
            <a:ext cx="2542032" cy="8778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FF8A8A"/>
                </a:solidFill>
              </a:rPr>
              <a:t>Fits curves to history. Markets don't repeat — they evolve.</a:t>
            </a:r>
            <a:endParaRPr lang="en-US" sz="1050" dirty="0"/>
          </a:p>
        </p:txBody>
      </p:sp>
      <p:sp>
        <p:nvSpPr>
          <p:cNvPr id="17" name="Text 14"/>
          <p:cNvSpPr/>
          <p:nvPr/>
        </p:nvSpPr>
        <p:spPr>
          <a:xfrm>
            <a:off x="3044952" y="2871216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00C2FF"/>
                </a:solidFill>
              </a:rPr>
              <a:t>→</a:t>
            </a:r>
            <a:endParaRPr lang="en-US" sz="2200" dirty="0"/>
          </a:p>
        </p:txBody>
      </p:sp>
      <p:sp>
        <p:nvSpPr>
          <p:cNvPr id="18" name="Text 15"/>
          <p:cNvSpPr/>
          <p:nvPr/>
        </p:nvSpPr>
        <p:spPr>
          <a:xfrm>
            <a:off x="3355848" y="2688336"/>
            <a:ext cx="2487168" cy="8778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B0C4DE"/>
                </a:solidFill>
              </a:rPr>
              <a:t>Models probability ranges, not single guesses — like markets actually move.</a:t>
            </a:r>
            <a:endParaRPr lang="en-US" sz="1050" dirty="0"/>
          </a:p>
        </p:txBody>
      </p:sp>
      <p:sp>
        <p:nvSpPr>
          <p:cNvPr id="19" name="Shape 16"/>
          <p:cNvSpPr/>
          <p:nvPr/>
        </p:nvSpPr>
        <p:spPr>
          <a:xfrm>
            <a:off x="6281928" y="1572768"/>
            <a:ext cx="5577840" cy="2103120"/>
          </a:xfrm>
          <a:prstGeom prst="rect">
            <a:avLst/>
          </a:prstGeom>
          <a:solidFill>
            <a:srgbClr val="0D1E38"/>
          </a:solidFill>
          <a:ln w="19050">
            <a:solidFill>
              <a:srgbClr val="00D4A0"/>
            </a:solidFill>
            <a:prstDash val="solid"/>
          </a:ln>
          <a:effectLst>
            <a:outerShdw blurRad="1270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Shape 17"/>
          <p:cNvSpPr/>
          <p:nvPr/>
        </p:nvSpPr>
        <p:spPr>
          <a:xfrm>
            <a:off x="6281928" y="1572768"/>
            <a:ext cx="5577840" cy="73152"/>
          </a:xfrm>
          <a:prstGeom prst="rect">
            <a:avLst/>
          </a:prstGeom>
          <a:solidFill>
            <a:srgbClr val="00D4A0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46520" y="1719072"/>
            <a:ext cx="502920" cy="502920"/>
          </a:xfrm>
          <a:prstGeom prst="rect">
            <a:avLst/>
          </a:prstGeom>
        </p:spPr>
      </p:pic>
      <p:sp>
        <p:nvSpPr>
          <p:cNvPr id="22" name="Text 18"/>
          <p:cNvSpPr/>
          <p:nvPr/>
        </p:nvSpPr>
        <p:spPr>
          <a:xfrm>
            <a:off x="7086600" y="1737360"/>
            <a:ext cx="45262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</a:rPr>
              <a:t>Wave + Particle Duality</a:t>
            </a:r>
            <a:endParaRPr lang="en-US" sz="1500" dirty="0"/>
          </a:p>
        </p:txBody>
      </p:sp>
      <p:sp>
        <p:nvSpPr>
          <p:cNvPr id="23" name="Shape 19"/>
          <p:cNvSpPr/>
          <p:nvPr/>
        </p:nvSpPr>
        <p:spPr>
          <a:xfrm>
            <a:off x="6446520" y="2322576"/>
            <a:ext cx="5248656" cy="18288"/>
          </a:xfrm>
          <a:prstGeom prst="rect">
            <a:avLst/>
          </a:prstGeom>
          <a:solidFill>
            <a:srgbClr val="1A3A6B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Shape 20"/>
          <p:cNvSpPr/>
          <p:nvPr/>
        </p:nvSpPr>
        <p:spPr>
          <a:xfrm>
            <a:off x="6446520" y="2395728"/>
            <a:ext cx="1325880" cy="237744"/>
          </a:xfrm>
          <a:prstGeom prst="rect">
            <a:avLst/>
          </a:prstGeom>
          <a:solidFill>
            <a:srgbClr val="FF4D4D">
              <a:alpha val="22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1"/>
          <p:cNvSpPr/>
          <p:nvPr/>
        </p:nvSpPr>
        <p:spPr>
          <a:xfrm>
            <a:off x="6446520" y="2404872"/>
            <a:ext cx="1325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6B6B"/>
                </a:solidFill>
              </a:rPr>
              <a:t>✗  AI FAILS HERE</a:t>
            </a:r>
            <a:endParaRPr lang="en-US" sz="750" dirty="0"/>
          </a:p>
        </p:txBody>
      </p:sp>
      <p:sp>
        <p:nvSpPr>
          <p:cNvPr id="26" name="Shape 22"/>
          <p:cNvSpPr/>
          <p:nvPr/>
        </p:nvSpPr>
        <p:spPr>
          <a:xfrm>
            <a:off x="9281160" y="2395728"/>
            <a:ext cx="1417320" cy="237744"/>
          </a:xfrm>
          <a:prstGeom prst="rect">
            <a:avLst/>
          </a:prstGeom>
          <a:solidFill>
            <a:srgbClr val="00D4A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3"/>
          <p:cNvSpPr/>
          <p:nvPr/>
        </p:nvSpPr>
        <p:spPr>
          <a:xfrm>
            <a:off x="9281160" y="2404872"/>
            <a:ext cx="14173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00D4A0"/>
                </a:solidFill>
              </a:rPr>
              <a:t>✓  QUANTUM WINS</a:t>
            </a:r>
            <a:endParaRPr lang="en-US" sz="750" dirty="0"/>
          </a:p>
        </p:txBody>
      </p:sp>
      <p:sp>
        <p:nvSpPr>
          <p:cNvPr id="28" name="Text 24"/>
          <p:cNvSpPr/>
          <p:nvPr/>
        </p:nvSpPr>
        <p:spPr>
          <a:xfrm>
            <a:off x="6446520" y="2688336"/>
            <a:ext cx="2542032" cy="8778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FF8A8A"/>
                </a:solidFill>
              </a:rPr>
              <a:t>Treats price as signal OR event. Misses the transitions between them.</a:t>
            </a:r>
            <a:endParaRPr lang="en-US" sz="1050" dirty="0"/>
          </a:p>
        </p:txBody>
      </p:sp>
      <p:sp>
        <p:nvSpPr>
          <p:cNvPr id="29" name="Text 25"/>
          <p:cNvSpPr/>
          <p:nvPr/>
        </p:nvSpPr>
        <p:spPr>
          <a:xfrm>
            <a:off x="8915400" y="2871216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00D4A0"/>
                </a:solidFill>
              </a:rPr>
              <a:t>→</a:t>
            </a:r>
            <a:endParaRPr lang="en-US" sz="2200" dirty="0"/>
          </a:p>
        </p:txBody>
      </p:sp>
      <p:sp>
        <p:nvSpPr>
          <p:cNvPr id="30" name="Text 26"/>
          <p:cNvSpPr/>
          <p:nvPr/>
        </p:nvSpPr>
        <p:spPr>
          <a:xfrm>
            <a:off x="9226296" y="2688336"/>
            <a:ext cx="2487168" cy="8778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B0C4DE"/>
                </a:solidFill>
              </a:rPr>
              <a:t>Models wave and trade layers simultaneously — catches breakouts early.</a:t>
            </a:r>
            <a:endParaRPr lang="en-US" sz="1050" dirty="0"/>
          </a:p>
        </p:txBody>
      </p:sp>
      <p:sp>
        <p:nvSpPr>
          <p:cNvPr id="31" name="Shape 27"/>
          <p:cNvSpPr/>
          <p:nvPr/>
        </p:nvSpPr>
        <p:spPr>
          <a:xfrm>
            <a:off x="411480" y="3813048"/>
            <a:ext cx="5577840" cy="2103120"/>
          </a:xfrm>
          <a:prstGeom prst="rect">
            <a:avLst/>
          </a:prstGeom>
          <a:solidFill>
            <a:srgbClr val="0D1E38"/>
          </a:solidFill>
          <a:ln w="19050">
            <a:solidFill>
              <a:srgbClr val="F0B429"/>
            </a:solidFill>
            <a:prstDash val="solid"/>
          </a:ln>
          <a:effectLst>
            <a:outerShdw blurRad="1270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2" name="Shape 28"/>
          <p:cNvSpPr/>
          <p:nvPr/>
        </p:nvSpPr>
        <p:spPr>
          <a:xfrm>
            <a:off x="411480" y="3813048"/>
            <a:ext cx="5577840" cy="73152"/>
          </a:xfrm>
          <a:prstGeom prst="rect">
            <a:avLst/>
          </a:prstGeom>
          <a:solidFill>
            <a:srgbClr val="F0B429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3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6072" y="3959352"/>
            <a:ext cx="502920" cy="502920"/>
          </a:xfrm>
          <a:prstGeom prst="rect">
            <a:avLst/>
          </a:prstGeom>
        </p:spPr>
      </p:pic>
      <p:sp>
        <p:nvSpPr>
          <p:cNvPr id="34" name="Text 29"/>
          <p:cNvSpPr/>
          <p:nvPr/>
        </p:nvSpPr>
        <p:spPr>
          <a:xfrm>
            <a:off x="1216152" y="3977640"/>
            <a:ext cx="45262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</a:rPr>
              <a:t>Measurement Defines State</a:t>
            </a:r>
            <a:endParaRPr lang="en-US" sz="1500" dirty="0"/>
          </a:p>
        </p:txBody>
      </p:sp>
      <p:sp>
        <p:nvSpPr>
          <p:cNvPr id="35" name="Shape 30"/>
          <p:cNvSpPr/>
          <p:nvPr/>
        </p:nvSpPr>
        <p:spPr>
          <a:xfrm>
            <a:off x="576072" y="4562856"/>
            <a:ext cx="5248656" cy="18288"/>
          </a:xfrm>
          <a:prstGeom prst="rect">
            <a:avLst/>
          </a:prstGeom>
          <a:solidFill>
            <a:srgbClr val="1A3A6B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Shape 31"/>
          <p:cNvSpPr/>
          <p:nvPr/>
        </p:nvSpPr>
        <p:spPr>
          <a:xfrm>
            <a:off x="576072" y="4636008"/>
            <a:ext cx="1325880" cy="237744"/>
          </a:xfrm>
          <a:prstGeom prst="rect">
            <a:avLst/>
          </a:prstGeom>
          <a:solidFill>
            <a:srgbClr val="FF4D4D">
              <a:alpha val="22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32"/>
          <p:cNvSpPr/>
          <p:nvPr/>
        </p:nvSpPr>
        <p:spPr>
          <a:xfrm>
            <a:off x="576072" y="4645152"/>
            <a:ext cx="1325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6B6B"/>
                </a:solidFill>
              </a:rPr>
              <a:t>✗  AI FAILS HERE</a:t>
            </a:r>
            <a:endParaRPr lang="en-US" sz="750" dirty="0"/>
          </a:p>
        </p:txBody>
      </p:sp>
      <p:sp>
        <p:nvSpPr>
          <p:cNvPr id="38" name="Shape 33"/>
          <p:cNvSpPr/>
          <p:nvPr/>
        </p:nvSpPr>
        <p:spPr>
          <a:xfrm>
            <a:off x="3410712" y="4636008"/>
            <a:ext cx="1417320" cy="237744"/>
          </a:xfrm>
          <a:prstGeom prst="rect">
            <a:avLst/>
          </a:prstGeom>
          <a:solidFill>
            <a:srgbClr val="F0B429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4"/>
          <p:cNvSpPr/>
          <p:nvPr/>
        </p:nvSpPr>
        <p:spPr>
          <a:xfrm>
            <a:off x="3410712" y="4645152"/>
            <a:ext cx="14173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0B429"/>
                </a:solidFill>
              </a:rPr>
              <a:t>✓  QUANTUM WINS</a:t>
            </a:r>
            <a:endParaRPr lang="en-US" sz="750" dirty="0"/>
          </a:p>
        </p:txBody>
      </p:sp>
      <p:sp>
        <p:nvSpPr>
          <p:cNvPr id="40" name="Text 35"/>
          <p:cNvSpPr/>
          <p:nvPr/>
        </p:nvSpPr>
        <p:spPr>
          <a:xfrm>
            <a:off x="576072" y="4928616"/>
            <a:ext cx="2542032" cy="8778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FF8A8A"/>
                </a:solidFill>
              </a:rPr>
              <a:t>Ignores that big orders, news, and volume spikes actively move prices.</a:t>
            </a:r>
            <a:endParaRPr lang="en-US" sz="1050" dirty="0"/>
          </a:p>
        </p:txBody>
      </p:sp>
      <p:sp>
        <p:nvSpPr>
          <p:cNvPr id="41" name="Text 36"/>
          <p:cNvSpPr/>
          <p:nvPr/>
        </p:nvSpPr>
        <p:spPr>
          <a:xfrm>
            <a:off x="3044952" y="5111496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0B429"/>
                </a:solidFill>
              </a:rPr>
              <a:t>→</a:t>
            </a:r>
            <a:endParaRPr lang="en-US" sz="2200" dirty="0"/>
          </a:p>
        </p:txBody>
      </p:sp>
      <p:sp>
        <p:nvSpPr>
          <p:cNvPr id="42" name="Text 37"/>
          <p:cNvSpPr/>
          <p:nvPr/>
        </p:nvSpPr>
        <p:spPr>
          <a:xfrm>
            <a:off x="3355848" y="4928616"/>
            <a:ext cx="2487168" cy="8778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B0C4DE"/>
                </a:solidFill>
              </a:rPr>
              <a:t>Every large trade and market event instantly updates our model state.</a:t>
            </a:r>
            <a:endParaRPr lang="en-US" sz="1050" dirty="0"/>
          </a:p>
        </p:txBody>
      </p:sp>
      <p:sp>
        <p:nvSpPr>
          <p:cNvPr id="43" name="Shape 38"/>
          <p:cNvSpPr/>
          <p:nvPr/>
        </p:nvSpPr>
        <p:spPr>
          <a:xfrm>
            <a:off x="6281928" y="3813048"/>
            <a:ext cx="5577840" cy="2103120"/>
          </a:xfrm>
          <a:prstGeom prst="rect">
            <a:avLst/>
          </a:prstGeom>
          <a:solidFill>
            <a:srgbClr val="0D1E38"/>
          </a:solidFill>
          <a:ln w="19050">
            <a:solidFill>
              <a:srgbClr val="FF6B9D"/>
            </a:solidFill>
            <a:prstDash val="solid"/>
          </a:ln>
          <a:effectLst>
            <a:outerShdw blurRad="1270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4" name="Shape 39"/>
          <p:cNvSpPr/>
          <p:nvPr/>
        </p:nvSpPr>
        <p:spPr>
          <a:xfrm>
            <a:off x="6281928" y="3813048"/>
            <a:ext cx="5577840" cy="73152"/>
          </a:xfrm>
          <a:prstGeom prst="rect">
            <a:avLst/>
          </a:prstGeom>
          <a:solidFill>
            <a:srgbClr val="FF6B9D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45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46520" y="3959352"/>
            <a:ext cx="502920" cy="502920"/>
          </a:xfrm>
          <a:prstGeom prst="rect">
            <a:avLst/>
          </a:prstGeom>
        </p:spPr>
      </p:pic>
      <p:sp>
        <p:nvSpPr>
          <p:cNvPr id="46" name="Text 40"/>
          <p:cNvSpPr/>
          <p:nvPr/>
        </p:nvSpPr>
        <p:spPr>
          <a:xfrm>
            <a:off x="7086600" y="3977640"/>
            <a:ext cx="45262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</a:rPr>
              <a:t>Entanglement-Like Correlation</a:t>
            </a:r>
            <a:endParaRPr lang="en-US" sz="1500" dirty="0"/>
          </a:p>
        </p:txBody>
      </p:sp>
      <p:sp>
        <p:nvSpPr>
          <p:cNvPr id="47" name="Shape 41"/>
          <p:cNvSpPr/>
          <p:nvPr/>
        </p:nvSpPr>
        <p:spPr>
          <a:xfrm>
            <a:off x="6446520" y="4562856"/>
            <a:ext cx="5248656" cy="18288"/>
          </a:xfrm>
          <a:prstGeom prst="rect">
            <a:avLst/>
          </a:prstGeom>
          <a:solidFill>
            <a:srgbClr val="1A3A6B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8" name="Shape 42"/>
          <p:cNvSpPr/>
          <p:nvPr/>
        </p:nvSpPr>
        <p:spPr>
          <a:xfrm>
            <a:off x="6446520" y="4636008"/>
            <a:ext cx="1325880" cy="237744"/>
          </a:xfrm>
          <a:prstGeom prst="rect">
            <a:avLst/>
          </a:prstGeom>
          <a:solidFill>
            <a:srgbClr val="FF4D4D">
              <a:alpha val="22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9" name="Text 43"/>
          <p:cNvSpPr/>
          <p:nvPr/>
        </p:nvSpPr>
        <p:spPr>
          <a:xfrm>
            <a:off x="6446520" y="4645152"/>
            <a:ext cx="1325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6B6B"/>
                </a:solidFill>
              </a:rPr>
              <a:t>✗  AI FAILS HERE</a:t>
            </a:r>
            <a:endParaRPr lang="en-US" sz="750" dirty="0"/>
          </a:p>
        </p:txBody>
      </p:sp>
      <p:sp>
        <p:nvSpPr>
          <p:cNvPr id="50" name="Shape 44"/>
          <p:cNvSpPr/>
          <p:nvPr/>
        </p:nvSpPr>
        <p:spPr>
          <a:xfrm>
            <a:off x="9281160" y="4636008"/>
            <a:ext cx="1417320" cy="237744"/>
          </a:xfrm>
          <a:prstGeom prst="rect">
            <a:avLst/>
          </a:prstGeom>
          <a:solidFill>
            <a:srgbClr val="FF6B9D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1" name="Text 45"/>
          <p:cNvSpPr/>
          <p:nvPr/>
        </p:nvSpPr>
        <p:spPr>
          <a:xfrm>
            <a:off x="9281160" y="4645152"/>
            <a:ext cx="14173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6B9D"/>
                </a:solidFill>
              </a:rPr>
              <a:t>✓  QUANTUM WINS</a:t>
            </a:r>
            <a:endParaRPr lang="en-US" sz="750" dirty="0"/>
          </a:p>
        </p:txBody>
      </p:sp>
      <p:sp>
        <p:nvSpPr>
          <p:cNvPr id="52" name="Text 46"/>
          <p:cNvSpPr/>
          <p:nvPr/>
        </p:nvSpPr>
        <p:spPr>
          <a:xfrm>
            <a:off x="6446520" y="4928616"/>
            <a:ext cx="2542032" cy="8778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FF8A8A"/>
                </a:solidFill>
              </a:rPr>
              <a:t>Static correlations break when regimes shift. AI doesn't adapt in time.</a:t>
            </a:r>
            <a:endParaRPr lang="en-US" sz="1050" dirty="0"/>
          </a:p>
        </p:txBody>
      </p:sp>
      <p:sp>
        <p:nvSpPr>
          <p:cNvPr id="53" name="Text 47"/>
          <p:cNvSpPr/>
          <p:nvPr/>
        </p:nvSpPr>
        <p:spPr>
          <a:xfrm>
            <a:off x="8915400" y="5111496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6B9D"/>
                </a:solidFill>
              </a:rPr>
              <a:t>→</a:t>
            </a:r>
            <a:endParaRPr lang="en-US" sz="2200" dirty="0"/>
          </a:p>
        </p:txBody>
      </p:sp>
      <p:sp>
        <p:nvSpPr>
          <p:cNvPr id="54" name="Text 48"/>
          <p:cNvSpPr/>
          <p:nvPr/>
        </p:nvSpPr>
        <p:spPr>
          <a:xfrm>
            <a:off x="9226296" y="4928616"/>
            <a:ext cx="2487168" cy="8778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B0C4DE"/>
                </a:solidFill>
              </a:rPr>
              <a:t>Assets modeled as a live coupled system — sector move triggers instant portfolio recalculation.</a:t>
            </a:r>
            <a:endParaRPr lang="en-US" sz="1050" dirty="0"/>
          </a:p>
        </p:txBody>
      </p:sp>
      <p:sp>
        <p:nvSpPr>
          <p:cNvPr id="55" name="Shape 49"/>
          <p:cNvSpPr/>
          <p:nvPr/>
        </p:nvSpPr>
        <p:spPr>
          <a:xfrm>
            <a:off x="411480" y="6144768"/>
            <a:ext cx="11338560" cy="384048"/>
          </a:xfrm>
          <a:prstGeom prst="rect">
            <a:avLst/>
          </a:prstGeom>
          <a:solidFill>
            <a:srgbClr val="071630"/>
          </a:solidFill>
          <a:ln w="12700">
            <a:solidFill>
              <a:srgbClr val="00C2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6" name="Shape 50"/>
          <p:cNvSpPr/>
          <p:nvPr/>
        </p:nvSpPr>
        <p:spPr>
          <a:xfrm>
            <a:off x="411480" y="6144768"/>
            <a:ext cx="82296" cy="384048"/>
          </a:xfrm>
          <a:prstGeom prst="rect">
            <a:avLst/>
          </a:prstGeom>
          <a:solidFill>
            <a:srgbClr val="00C2FF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7" name="Text 51"/>
          <p:cNvSpPr/>
          <p:nvPr/>
        </p:nvSpPr>
        <p:spPr>
          <a:xfrm>
            <a:off x="594360" y="6190488"/>
            <a:ext cx="11064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B0C4DE"/>
                </a:solidFill>
              </a:rPr>
              <a:t>20 years of quantum-trained data  ·  7 proprietary IQ algorithms  ·  80B daily computations  ·  Cannot be bought, copied, or fast-tracked</a:t>
            </a:r>
            <a:endParaRPr lang="en-US" sz="1000" dirty="0"/>
          </a:p>
        </p:txBody>
      </p:sp>
      <p:sp>
        <p:nvSpPr>
          <p:cNvPr id="58" name="Shape 52"/>
          <p:cNvSpPr/>
          <p:nvPr/>
        </p:nvSpPr>
        <p:spPr>
          <a:xfrm>
            <a:off x="0" y="6400800"/>
            <a:ext cx="12161520" cy="457200"/>
          </a:xfrm>
          <a:prstGeom prst="rect">
            <a:avLst/>
          </a:prstGeom>
          <a:solidFill>
            <a:srgbClr val="0A1628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9" name="Text 53"/>
          <p:cNvSpPr/>
          <p:nvPr/>
        </p:nvSpPr>
        <p:spPr>
          <a:xfrm>
            <a:off x="0" y="6446520"/>
            <a:ext cx="1216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B8DB0"/>
                </a:solidFill>
              </a:rPr>
              <a:t>moneychoice.us/capital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50D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64008"/>
          </a:xfrm>
          <a:prstGeom prst="rect">
            <a:avLst/>
          </a:prstGeom>
          <a:solidFill>
            <a:srgbClr val="C0392B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93852"/>
            <a:ext cx="4114800" cy="6336792"/>
          </a:xfrm>
          <a:prstGeom prst="rect">
            <a:avLst/>
          </a:prstGeom>
          <a:solidFill>
            <a:srgbClr val="0D2B55">
              <a:alpha val="28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228600" y="344759"/>
            <a:ext cx="45720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kern="0" spc="300" dirty="0">
                <a:solidFill>
                  <a:srgbClr val="00C2FF"/>
                </a:solidFill>
              </a:rPr>
              <a:t>THE LLM QUESTION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201168" y="965546"/>
            <a:ext cx="3351828" cy="18196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3200" b="1" i="1" dirty="0">
                <a:solidFill>
                  <a:srgbClr val="FFFFFF"/>
                </a:solidFill>
              </a:rPr>
              <a:t>Can’t</a:t>
            </a:r>
            <a:r>
              <a:rPr lang="en-US" sz="3200" dirty="0"/>
              <a:t> </a:t>
            </a:r>
            <a:r>
              <a:rPr lang="en-US" sz="3200" b="1" i="1" dirty="0">
                <a:solidFill>
                  <a:srgbClr val="FFFFFF"/>
                </a:solidFill>
              </a:rPr>
              <a:t>ChatGPT</a:t>
            </a:r>
            <a:endParaRPr lang="en-US" sz="320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3200" b="1" i="1" dirty="0">
                <a:solidFill>
                  <a:srgbClr val="FFFFFF"/>
                </a:solidFill>
              </a:rPr>
              <a:t>Just Do</a:t>
            </a:r>
            <a:endParaRPr lang="en-US" sz="320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2800" b="1" i="1" dirty="0">
                <a:solidFill>
                  <a:srgbClr val="FFFFFF"/>
                </a:solidFill>
              </a:rPr>
              <a:t>This</a:t>
            </a:r>
            <a:r>
              <a:rPr lang="en-US" sz="3200" b="1" i="1" dirty="0">
                <a:solidFill>
                  <a:srgbClr val="FFFFFF"/>
                </a:solidFill>
              </a:rPr>
              <a:t>?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1202436" y="3008376"/>
            <a:ext cx="1892808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200" b="1" dirty="0">
                <a:solidFill>
                  <a:srgbClr val="C0392B"/>
                </a:solidFill>
              </a:rPr>
              <a:t>No.</a:t>
            </a:r>
            <a:endParaRPr lang="en-US" sz="7200" dirty="0"/>
          </a:p>
        </p:txBody>
      </p:sp>
      <p:sp>
        <p:nvSpPr>
          <p:cNvPr id="7" name="Text 5"/>
          <p:cNvSpPr/>
          <p:nvPr/>
        </p:nvSpPr>
        <p:spPr>
          <a:xfrm>
            <a:off x="457200" y="3822192"/>
            <a:ext cx="3474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2200" dirty="0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4059936"/>
            <a:ext cx="3840480" cy="1715353"/>
          </a:xfrm>
          <a:prstGeom prst="rect">
            <a:avLst/>
          </a:prstGeom>
        </p:spPr>
      </p:pic>
      <p:sp>
        <p:nvSpPr>
          <p:cNvPr id="9" name="Shape 6"/>
          <p:cNvSpPr/>
          <p:nvPr/>
        </p:nvSpPr>
        <p:spPr>
          <a:xfrm>
            <a:off x="4251960" y="384048"/>
            <a:ext cx="7635240" cy="969264"/>
          </a:xfrm>
          <a:prstGeom prst="rect">
            <a:avLst/>
          </a:prstGeom>
          <a:solidFill>
            <a:srgbClr val="0D1E38"/>
          </a:solidFill>
          <a:ln w="19050">
            <a:solidFill>
              <a:srgbClr val="C0392B"/>
            </a:solidFill>
            <a:prstDash val="solid"/>
          </a:ln>
          <a:effectLst>
            <a:outerShdw blurRad="1270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7"/>
          <p:cNvSpPr/>
          <p:nvPr/>
        </p:nvSpPr>
        <p:spPr>
          <a:xfrm>
            <a:off x="4251960" y="384048"/>
            <a:ext cx="109728" cy="969264"/>
          </a:xfrm>
          <a:prstGeom prst="rect">
            <a:avLst/>
          </a:prstGeom>
          <a:solidFill>
            <a:srgbClr val="C0392B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53128" y="548640"/>
            <a:ext cx="621792" cy="621792"/>
          </a:xfrm>
          <a:prstGeom prst="rect">
            <a:avLst/>
          </a:prstGeom>
        </p:spPr>
      </p:pic>
      <p:sp>
        <p:nvSpPr>
          <p:cNvPr id="12" name="Shape 8"/>
          <p:cNvSpPr/>
          <p:nvPr/>
        </p:nvSpPr>
        <p:spPr>
          <a:xfrm>
            <a:off x="5239512" y="512064"/>
            <a:ext cx="1920240" cy="256032"/>
          </a:xfrm>
          <a:prstGeom prst="rect">
            <a:avLst/>
          </a:prstGeom>
          <a:solidFill>
            <a:srgbClr val="C0392B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9"/>
          <p:cNvSpPr/>
          <p:nvPr/>
        </p:nvSpPr>
        <p:spPr>
          <a:xfrm>
            <a:off x="5239512" y="512064"/>
            <a:ext cx="19202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b="1" kern="0" spc="100" dirty="0">
                <a:solidFill>
                  <a:srgbClr val="C0392B"/>
                </a:solidFill>
              </a:rPr>
              <a:t>PREDICTS TEXT</a:t>
            </a:r>
            <a:endParaRPr lang="en-US" sz="800" dirty="0"/>
          </a:p>
        </p:txBody>
      </p:sp>
      <p:sp>
        <p:nvSpPr>
          <p:cNvPr id="14" name="Text 10"/>
          <p:cNvSpPr/>
          <p:nvPr/>
        </p:nvSpPr>
        <p:spPr>
          <a:xfrm>
            <a:off x="5239512" y="822960"/>
            <a:ext cx="192024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</a:rPr>
              <a:t>Not Prices</a:t>
            </a:r>
            <a:endParaRPr lang="en-US" sz="1700" dirty="0"/>
          </a:p>
        </p:txBody>
      </p:sp>
      <p:sp>
        <p:nvSpPr>
          <p:cNvPr id="15" name="Shape 11"/>
          <p:cNvSpPr/>
          <p:nvPr/>
        </p:nvSpPr>
        <p:spPr>
          <a:xfrm>
            <a:off x="7178040" y="548640"/>
            <a:ext cx="18288" cy="640080"/>
          </a:xfrm>
          <a:prstGeom prst="rect">
            <a:avLst/>
          </a:prstGeom>
          <a:solidFill>
            <a:srgbClr val="1A3A6B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2"/>
          <p:cNvSpPr/>
          <p:nvPr/>
        </p:nvSpPr>
        <p:spPr>
          <a:xfrm>
            <a:off x="7269480" y="493776"/>
            <a:ext cx="4736592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8000"/>
              </a:lnSpc>
              <a:buNone/>
            </a:pPr>
            <a:r>
              <a:rPr lang="en-US" sz="1300" dirty="0">
                <a:solidFill>
                  <a:srgbClr val="B0C4DE"/>
                </a:solidFill>
              </a:rPr>
              <a:t>GPT predicts text. We predict exact price moves.</a:t>
            </a:r>
            <a:endParaRPr lang="en-US" sz="1300" dirty="0"/>
          </a:p>
        </p:txBody>
      </p:sp>
      <p:sp>
        <p:nvSpPr>
          <p:cNvPr id="17" name="Shape 13"/>
          <p:cNvSpPr/>
          <p:nvPr/>
        </p:nvSpPr>
        <p:spPr>
          <a:xfrm>
            <a:off x="4251960" y="1463040"/>
            <a:ext cx="7635240" cy="969264"/>
          </a:xfrm>
          <a:prstGeom prst="rect">
            <a:avLst/>
          </a:prstGeom>
          <a:solidFill>
            <a:srgbClr val="0D1E38"/>
          </a:solidFill>
          <a:ln w="19050">
            <a:solidFill>
              <a:srgbClr val="FF8C00"/>
            </a:solidFill>
            <a:prstDash val="solid"/>
          </a:ln>
          <a:effectLst>
            <a:outerShdw blurRad="1270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Shape 14"/>
          <p:cNvSpPr/>
          <p:nvPr/>
        </p:nvSpPr>
        <p:spPr>
          <a:xfrm>
            <a:off x="4251960" y="1463040"/>
            <a:ext cx="109728" cy="969264"/>
          </a:xfrm>
          <a:prstGeom prst="rect">
            <a:avLst/>
          </a:prstGeom>
          <a:solidFill>
            <a:srgbClr val="FF8C00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9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53128" y="1627632"/>
            <a:ext cx="621792" cy="621792"/>
          </a:xfrm>
          <a:prstGeom prst="rect">
            <a:avLst/>
          </a:prstGeom>
        </p:spPr>
      </p:pic>
      <p:sp>
        <p:nvSpPr>
          <p:cNvPr id="20" name="Shape 15"/>
          <p:cNvSpPr/>
          <p:nvPr/>
        </p:nvSpPr>
        <p:spPr>
          <a:xfrm>
            <a:off x="5239512" y="1591056"/>
            <a:ext cx="1920240" cy="256032"/>
          </a:xfrm>
          <a:prstGeom prst="rect">
            <a:avLst/>
          </a:prstGeom>
          <a:solidFill>
            <a:srgbClr val="FF8C0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6"/>
          <p:cNvSpPr/>
          <p:nvPr/>
        </p:nvSpPr>
        <p:spPr>
          <a:xfrm>
            <a:off x="5239512" y="1591056"/>
            <a:ext cx="19202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b="1" kern="0" spc="100" dirty="0">
                <a:solidFill>
                  <a:srgbClr val="FF8C00"/>
                </a:solidFill>
              </a:rPr>
              <a:t>HALLUCINATES</a:t>
            </a:r>
            <a:endParaRPr lang="en-US" sz="800" dirty="0"/>
          </a:p>
        </p:txBody>
      </p:sp>
      <p:sp>
        <p:nvSpPr>
          <p:cNvPr id="22" name="Text 17"/>
          <p:cNvSpPr/>
          <p:nvPr/>
        </p:nvSpPr>
        <p:spPr>
          <a:xfrm>
            <a:off x="5239512" y="1901952"/>
            <a:ext cx="192024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</a:rPr>
              <a:t>We Never Do</a:t>
            </a:r>
            <a:endParaRPr lang="en-US" sz="1700" dirty="0"/>
          </a:p>
        </p:txBody>
      </p:sp>
      <p:sp>
        <p:nvSpPr>
          <p:cNvPr id="23" name="Shape 18"/>
          <p:cNvSpPr/>
          <p:nvPr/>
        </p:nvSpPr>
        <p:spPr>
          <a:xfrm>
            <a:off x="7178040" y="1627632"/>
            <a:ext cx="18288" cy="640080"/>
          </a:xfrm>
          <a:prstGeom prst="rect">
            <a:avLst/>
          </a:prstGeom>
          <a:solidFill>
            <a:srgbClr val="1A3A6B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19"/>
          <p:cNvSpPr/>
          <p:nvPr/>
        </p:nvSpPr>
        <p:spPr>
          <a:xfrm>
            <a:off x="7269480" y="1572768"/>
            <a:ext cx="4736592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8000"/>
              </a:lnSpc>
              <a:buNone/>
            </a:pPr>
            <a:r>
              <a:rPr lang="en-US" sz="1300" dirty="0">
                <a:solidFill>
                  <a:srgbClr val="B0C4DE"/>
                </a:solidFill>
              </a:rPr>
              <a:t>LLMs hallucinate financial data. Wrong calls cost real money.</a:t>
            </a:r>
            <a:endParaRPr lang="en-US" sz="1300" dirty="0"/>
          </a:p>
        </p:txBody>
      </p:sp>
      <p:sp>
        <p:nvSpPr>
          <p:cNvPr id="25" name="Shape 20"/>
          <p:cNvSpPr/>
          <p:nvPr/>
        </p:nvSpPr>
        <p:spPr>
          <a:xfrm>
            <a:off x="4251960" y="2542032"/>
            <a:ext cx="7635240" cy="969264"/>
          </a:xfrm>
          <a:prstGeom prst="rect">
            <a:avLst/>
          </a:prstGeom>
          <a:solidFill>
            <a:srgbClr val="0D1E38"/>
          </a:solidFill>
          <a:ln w="19050">
            <a:solidFill>
              <a:srgbClr val="00D4A0"/>
            </a:solidFill>
            <a:prstDash val="solid"/>
          </a:ln>
          <a:effectLst>
            <a:outerShdw blurRad="1270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6" name="Shape 21"/>
          <p:cNvSpPr/>
          <p:nvPr/>
        </p:nvSpPr>
        <p:spPr>
          <a:xfrm>
            <a:off x="4251960" y="2542032"/>
            <a:ext cx="109728" cy="969264"/>
          </a:xfrm>
          <a:prstGeom prst="rect">
            <a:avLst/>
          </a:prstGeom>
          <a:solidFill>
            <a:srgbClr val="00D4A0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7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53128" y="2706624"/>
            <a:ext cx="621792" cy="621792"/>
          </a:xfrm>
          <a:prstGeom prst="rect">
            <a:avLst/>
          </a:prstGeom>
        </p:spPr>
      </p:pic>
      <p:sp>
        <p:nvSpPr>
          <p:cNvPr id="28" name="Shape 22"/>
          <p:cNvSpPr/>
          <p:nvPr/>
        </p:nvSpPr>
        <p:spPr>
          <a:xfrm>
            <a:off x="5239512" y="2670048"/>
            <a:ext cx="1920240" cy="256032"/>
          </a:xfrm>
          <a:prstGeom prst="rect">
            <a:avLst/>
          </a:prstGeom>
          <a:solidFill>
            <a:srgbClr val="00D4A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3"/>
          <p:cNvSpPr/>
          <p:nvPr/>
        </p:nvSpPr>
        <p:spPr>
          <a:xfrm>
            <a:off x="5239512" y="2670048"/>
            <a:ext cx="19202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b="1" kern="0" spc="100" dirty="0">
                <a:solidFill>
                  <a:srgbClr val="00D4A0"/>
                </a:solidFill>
              </a:rPr>
              <a:t>0 LIVE TRADES</a:t>
            </a:r>
            <a:endParaRPr lang="en-US" sz="800" dirty="0"/>
          </a:p>
        </p:txBody>
      </p:sp>
      <p:sp>
        <p:nvSpPr>
          <p:cNvPr id="30" name="Text 24"/>
          <p:cNvSpPr/>
          <p:nvPr/>
        </p:nvSpPr>
        <p:spPr>
          <a:xfrm>
            <a:off x="5239512" y="2980944"/>
            <a:ext cx="192024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</a:rPr>
              <a:t>We Have 10 Yrs</a:t>
            </a:r>
            <a:endParaRPr lang="en-US" sz="1700" dirty="0"/>
          </a:p>
        </p:txBody>
      </p:sp>
      <p:sp>
        <p:nvSpPr>
          <p:cNvPr id="31" name="Shape 25"/>
          <p:cNvSpPr/>
          <p:nvPr/>
        </p:nvSpPr>
        <p:spPr>
          <a:xfrm>
            <a:off x="7178040" y="2706624"/>
            <a:ext cx="18288" cy="640080"/>
          </a:xfrm>
          <a:prstGeom prst="rect">
            <a:avLst/>
          </a:prstGeom>
          <a:solidFill>
            <a:srgbClr val="1A3A6B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26"/>
          <p:cNvSpPr/>
          <p:nvPr/>
        </p:nvSpPr>
        <p:spPr>
          <a:xfrm>
            <a:off x="7269480" y="2651760"/>
            <a:ext cx="4736592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8000"/>
              </a:lnSpc>
              <a:buNone/>
            </a:pPr>
            <a:r>
              <a:rPr lang="en-US" sz="1300" dirty="0">
                <a:solidFill>
                  <a:srgbClr val="B0C4DE"/>
                </a:solidFill>
              </a:rPr>
              <a:t>Zero live trades ever. We have 10 years of verified proof.</a:t>
            </a:r>
            <a:endParaRPr lang="en-US" sz="1300" dirty="0"/>
          </a:p>
        </p:txBody>
      </p:sp>
      <p:sp>
        <p:nvSpPr>
          <p:cNvPr id="33" name="Shape 27"/>
          <p:cNvSpPr/>
          <p:nvPr/>
        </p:nvSpPr>
        <p:spPr>
          <a:xfrm>
            <a:off x="4251960" y="3621024"/>
            <a:ext cx="7635240" cy="969264"/>
          </a:xfrm>
          <a:prstGeom prst="rect">
            <a:avLst/>
          </a:prstGeom>
          <a:solidFill>
            <a:srgbClr val="0D1E38"/>
          </a:solidFill>
          <a:ln w="19050">
            <a:solidFill>
              <a:srgbClr val="F0B429"/>
            </a:solidFill>
            <a:prstDash val="solid"/>
          </a:ln>
          <a:effectLst>
            <a:outerShdw blurRad="1270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4" name="Shape 28"/>
          <p:cNvSpPr/>
          <p:nvPr/>
        </p:nvSpPr>
        <p:spPr>
          <a:xfrm>
            <a:off x="4251960" y="3621024"/>
            <a:ext cx="109728" cy="969264"/>
          </a:xfrm>
          <a:prstGeom prst="rect">
            <a:avLst/>
          </a:prstGeom>
          <a:solidFill>
            <a:srgbClr val="F0B429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5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53128" y="3785616"/>
            <a:ext cx="621792" cy="621792"/>
          </a:xfrm>
          <a:prstGeom prst="rect">
            <a:avLst/>
          </a:prstGeom>
        </p:spPr>
      </p:pic>
      <p:sp>
        <p:nvSpPr>
          <p:cNvPr id="36" name="Shape 29"/>
          <p:cNvSpPr/>
          <p:nvPr/>
        </p:nvSpPr>
        <p:spPr>
          <a:xfrm>
            <a:off x="5239512" y="3749040"/>
            <a:ext cx="1920240" cy="256032"/>
          </a:xfrm>
          <a:prstGeom prst="rect">
            <a:avLst/>
          </a:prstGeom>
          <a:solidFill>
            <a:srgbClr val="F0B429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30"/>
          <p:cNvSpPr/>
          <p:nvPr/>
        </p:nvSpPr>
        <p:spPr>
          <a:xfrm>
            <a:off x="5239512" y="3749040"/>
            <a:ext cx="19202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b="1" kern="0" spc="100" dirty="0">
                <a:solidFill>
                  <a:srgbClr val="F0B429"/>
                </a:solidFill>
              </a:rPr>
              <a:t>PUBLIC DATA ONLY</a:t>
            </a:r>
            <a:endParaRPr lang="en-US" sz="800" dirty="0"/>
          </a:p>
        </p:txBody>
      </p:sp>
      <p:sp>
        <p:nvSpPr>
          <p:cNvPr id="38" name="Text 31"/>
          <p:cNvSpPr/>
          <p:nvPr/>
        </p:nvSpPr>
        <p:spPr>
          <a:xfrm>
            <a:off x="5239512" y="4059936"/>
            <a:ext cx="192024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</a:rPr>
              <a:t>We Own Ours</a:t>
            </a:r>
            <a:endParaRPr lang="en-US" sz="1700" dirty="0"/>
          </a:p>
        </p:txBody>
      </p:sp>
      <p:sp>
        <p:nvSpPr>
          <p:cNvPr id="39" name="Shape 32"/>
          <p:cNvSpPr/>
          <p:nvPr/>
        </p:nvSpPr>
        <p:spPr>
          <a:xfrm>
            <a:off x="7178040" y="3785616"/>
            <a:ext cx="18288" cy="640080"/>
          </a:xfrm>
          <a:prstGeom prst="rect">
            <a:avLst/>
          </a:prstGeom>
          <a:solidFill>
            <a:srgbClr val="1A3A6B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0" name="Text 33"/>
          <p:cNvSpPr/>
          <p:nvPr/>
        </p:nvSpPr>
        <p:spPr>
          <a:xfrm>
            <a:off x="7269480" y="3730752"/>
            <a:ext cx="4736592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8000"/>
              </a:lnSpc>
              <a:buNone/>
            </a:pPr>
            <a:r>
              <a:rPr lang="en-US" sz="1300" dirty="0">
                <a:solidFill>
                  <a:srgbClr val="B0C4DE"/>
                </a:solidFill>
              </a:rPr>
              <a:t>Public internet data only. We have 10 yrs of proprietary trades.</a:t>
            </a:r>
            <a:endParaRPr lang="en-US" sz="1300" dirty="0"/>
          </a:p>
        </p:txBody>
      </p:sp>
      <p:sp>
        <p:nvSpPr>
          <p:cNvPr id="41" name="Shape 34"/>
          <p:cNvSpPr/>
          <p:nvPr/>
        </p:nvSpPr>
        <p:spPr>
          <a:xfrm>
            <a:off x="4251960" y="4700016"/>
            <a:ext cx="7635240" cy="969264"/>
          </a:xfrm>
          <a:prstGeom prst="rect">
            <a:avLst/>
          </a:prstGeom>
          <a:solidFill>
            <a:srgbClr val="0D1E38"/>
          </a:solidFill>
          <a:ln w="19050">
            <a:solidFill>
              <a:srgbClr val="00C2FF"/>
            </a:solidFill>
            <a:prstDash val="solid"/>
          </a:ln>
          <a:effectLst>
            <a:outerShdw blurRad="1270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2" name="Shape 35"/>
          <p:cNvSpPr/>
          <p:nvPr/>
        </p:nvSpPr>
        <p:spPr>
          <a:xfrm>
            <a:off x="4251960" y="4700016"/>
            <a:ext cx="109728" cy="969264"/>
          </a:xfrm>
          <a:prstGeom prst="rect">
            <a:avLst/>
          </a:prstGeom>
          <a:solidFill>
            <a:srgbClr val="00C2FF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43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453128" y="4864608"/>
            <a:ext cx="621792" cy="621792"/>
          </a:xfrm>
          <a:prstGeom prst="rect">
            <a:avLst/>
          </a:prstGeom>
        </p:spPr>
      </p:pic>
      <p:sp>
        <p:nvSpPr>
          <p:cNvPr id="44" name="Shape 36"/>
          <p:cNvSpPr/>
          <p:nvPr/>
        </p:nvSpPr>
        <p:spPr>
          <a:xfrm>
            <a:off x="5239512" y="4828032"/>
            <a:ext cx="1920240" cy="256032"/>
          </a:xfrm>
          <a:prstGeom prst="rect">
            <a:avLst/>
          </a:prstGeom>
          <a:solidFill>
            <a:srgbClr val="00C2FF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5" name="Text 37"/>
          <p:cNvSpPr/>
          <p:nvPr/>
        </p:nvSpPr>
        <p:spPr>
          <a:xfrm>
            <a:off x="5239512" y="4828032"/>
            <a:ext cx="19202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b="1" kern="0" spc="100" dirty="0">
                <a:solidFill>
                  <a:srgbClr val="00C2FF"/>
                </a:solidFill>
              </a:rPr>
              <a:t>BLIND TO MANIPULATION</a:t>
            </a:r>
            <a:endParaRPr lang="en-US" sz="800" dirty="0"/>
          </a:p>
        </p:txBody>
      </p:sp>
      <p:sp>
        <p:nvSpPr>
          <p:cNvPr id="46" name="Text 38"/>
          <p:cNvSpPr/>
          <p:nvPr/>
        </p:nvSpPr>
        <p:spPr>
          <a:xfrm>
            <a:off x="5239512" y="5138928"/>
            <a:ext cx="192024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</a:rPr>
              <a:t>We Detect It</a:t>
            </a:r>
            <a:endParaRPr lang="en-US" sz="1700" dirty="0"/>
          </a:p>
        </p:txBody>
      </p:sp>
      <p:sp>
        <p:nvSpPr>
          <p:cNvPr id="47" name="Shape 39"/>
          <p:cNvSpPr/>
          <p:nvPr/>
        </p:nvSpPr>
        <p:spPr>
          <a:xfrm>
            <a:off x="7178040" y="4864608"/>
            <a:ext cx="18288" cy="640080"/>
          </a:xfrm>
          <a:prstGeom prst="rect">
            <a:avLst/>
          </a:prstGeom>
          <a:solidFill>
            <a:srgbClr val="1A3A6B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8" name="Text 40"/>
          <p:cNvSpPr/>
          <p:nvPr/>
        </p:nvSpPr>
        <p:spPr>
          <a:xfrm>
            <a:off x="7269480" y="4809744"/>
            <a:ext cx="4736592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8000"/>
              </a:lnSpc>
              <a:buNone/>
            </a:pPr>
            <a:r>
              <a:rPr lang="en-US" sz="1300" dirty="0">
                <a:solidFill>
                  <a:srgbClr val="B0C4DE"/>
                </a:solidFill>
              </a:rPr>
              <a:t>Our 80 Billion daily computations catch it first.</a:t>
            </a:r>
            <a:endParaRPr lang="en-US" sz="1300" dirty="0"/>
          </a:p>
        </p:txBody>
      </p:sp>
      <p:sp>
        <p:nvSpPr>
          <p:cNvPr id="49" name="Shape 41"/>
          <p:cNvSpPr/>
          <p:nvPr/>
        </p:nvSpPr>
        <p:spPr>
          <a:xfrm>
            <a:off x="0" y="6400800"/>
            <a:ext cx="12161520" cy="457200"/>
          </a:xfrm>
          <a:prstGeom prst="rect">
            <a:avLst/>
          </a:prstGeom>
          <a:solidFill>
            <a:srgbClr val="0A1628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0" name="Text 42"/>
          <p:cNvSpPr/>
          <p:nvPr/>
        </p:nvSpPr>
        <p:spPr>
          <a:xfrm>
            <a:off x="0" y="6446520"/>
            <a:ext cx="1216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B8DB0"/>
                </a:solidFill>
              </a:rPr>
              <a:t>moneychoice.us/capital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1792</Words>
  <Application>Microsoft Macintosh PowerPoint</Application>
  <PresentationFormat>Widescreen</PresentationFormat>
  <Paragraphs>344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MoneyChoice Capital – Investor Pitch</dc:title>
  <dc:subject>PptxGenJS Presentation</dc:subject>
  <dc:creator>PptxGenJS</dc:creator>
  <cp:lastModifiedBy>Prashant Gupta</cp:lastModifiedBy>
  <cp:revision>8</cp:revision>
  <dcterms:created xsi:type="dcterms:W3CDTF">2026-03-23T07:21:47Z</dcterms:created>
  <dcterms:modified xsi:type="dcterms:W3CDTF">2026-03-24T02:59:10Z</dcterms:modified>
</cp:coreProperties>
</file>