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076138541" r:id="rId2"/>
    <p:sldId id="2076138538" r:id="rId3"/>
    <p:sldId id="5438" r:id="rId4"/>
    <p:sldId id="5032" r:id="rId5"/>
    <p:sldId id="2076138539" r:id="rId6"/>
    <p:sldId id="298" r:id="rId7"/>
    <p:sldId id="5074" r:id="rId8"/>
    <p:sldId id="20761385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8D3B9-36AE-411F-A363-8E97987F18D4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56987F8-36E6-4986-8294-120967980E55}">
      <dgm:prSet phldrT="[Text]" custT="1"/>
      <dgm:spPr/>
      <dgm:t>
        <a:bodyPr/>
        <a:lstStyle/>
        <a:p>
          <a:r>
            <a:rPr lang="en-US" sz="1700" dirty="0"/>
            <a:t>Forecast accuracy from 82% to 95%</a:t>
          </a:r>
        </a:p>
      </dgm:t>
    </dgm:pt>
    <dgm:pt modelId="{2A4FF007-20FF-4F18-A620-61FA2153E5CE}" type="parTrans" cxnId="{A6437150-6DEE-4C55-B1B0-F1DCF0B9A185}">
      <dgm:prSet/>
      <dgm:spPr/>
      <dgm:t>
        <a:bodyPr/>
        <a:lstStyle/>
        <a:p>
          <a:endParaRPr lang="en-US"/>
        </a:p>
      </dgm:t>
    </dgm:pt>
    <dgm:pt modelId="{CFF24A76-2FB2-414D-AE6B-8529D40F4A29}" type="sibTrans" cxnId="{A6437150-6DEE-4C55-B1B0-F1DCF0B9A185}">
      <dgm:prSet/>
      <dgm:spPr/>
      <dgm:t>
        <a:bodyPr/>
        <a:lstStyle/>
        <a:p>
          <a:endParaRPr lang="en-US"/>
        </a:p>
      </dgm:t>
    </dgm:pt>
    <dgm:pt modelId="{7711458A-D8C9-4FC5-BB41-EAED24908726}">
      <dgm:prSet phldrT="[Text]"/>
      <dgm:spPr/>
      <dgm:t>
        <a:bodyPr/>
        <a:lstStyle/>
        <a:p>
          <a:r>
            <a:rPr lang="en-US" dirty="0"/>
            <a:t>Business hierarchy / SKU / Component level predictions</a:t>
          </a:r>
        </a:p>
      </dgm:t>
    </dgm:pt>
    <dgm:pt modelId="{2DFEA59B-B844-429C-B92A-14BF2EB4B08B}" type="parTrans" cxnId="{4780E54C-12F4-40F2-8483-B828BE5B3753}">
      <dgm:prSet/>
      <dgm:spPr/>
      <dgm:t>
        <a:bodyPr/>
        <a:lstStyle/>
        <a:p>
          <a:endParaRPr lang="en-US"/>
        </a:p>
      </dgm:t>
    </dgm:pt>
    <dgm:pt modelId="{30FBC5FD-E251-4652-AC3B-6DB5F80FD5A4}" type="sibTrans" cxnId="{4780E54C-12F4-40F2-8483-B828BE5B3753}">
      <dgm:prSet/>
      <dgm:spPr/>
      <dgm:t>
        <a:bodyPr/>
        <a:lstStyle/>
        <a:p>
          <a:endParaRPr lang="en-US"/>
        </a:p>
      </dgm:t>
    </dgm:pt>
    <dgm:pt modelId="{839876BE-0DFC-4F96-89E1-1998E4D62289}">
      <dgm:prSet/>
      <dgm:spPr/>
      <dgm:t>
        <a:bodyPr/>
        <a:lstStyle/>
        <a:p>
          <a:r>
            <a:rPr lang="en-US" dirty="0"/>
            <a:t>Good for hardware SKU’s – Best for software recurring SKU’s</a:t>
          </a:r>
        </a:p>
      </dgm:t>
    </dgm:pt>
    <dgm:pt modelId="{914E19B9-A881-47D2-AAEB-439C55FE4F43}" type="parTrans" cxnId="{023D5D3B-D69A-40BC-B848-44B2C37BD29C}">
      <dgm:prSet/>
      <dgm:spPr/>
      <dgm:t>
        <a:bodyPr/>
        <a:lstStyle/>
        <a:p>
          <a:endParaRPr lang="en-US"/>
        </a:p>
      </dgm:t>
    </dgm:pt>
    <dgm:pt modelId="{5E4D734D-AA60-4112-974D-93FEC306A3A6}" type="sibTrans" cxnId="{023D5D3B-D69A-40BC-B848-44B2C37BD29C}">
      <dgm:prSet/>
      <dgm:spPr/>
      <dgm:t>
        <a:bodyPr/>
        <a:lstStyle/>
        <a:p>
          <a:endParaRPr lang="en-US"/>
        </a:p>
      </dgm:t>
    </dgm:pt>
    <dgm:pt modelId="{053F57AC-D682-45D6-A126-576E83BA8D3A}">
      <dgm:prSet/>
      <dgm:spPr/>
      <dgm:t>
        <a:bodyPr/>
        <a:lstStyle/>
        <a:p>
          <a:r>
            <a:rPr lang="en-US" dirty="0"/>
            <a:t>Real time industry / market sentiment </a:t>
          </a:r>
        </a:p>
      </dgm:t>
    </dgm:pt>
    <dgm:pt modelId="{6000CE7A-DBB0-45C5-9494-040D403C19B6}" type="parTrans" cxnId="{B666B909-B63C-4F3B-A7B0-E7CB7A74D976}">
      <dgm:prSet/>
      <dgm:spPr/>
      <dgm:t>
        <a:bodyPr/>
        <a:lstStyle/>
        <a:p>
          <a:endParaRPr lang="en-US"/>
        </a:p>
      </dgm:t>
    </dgm:pt>
    <dgm:pt modelId="{80CEB1EF-2516-4F9C-BECE-4CFE1A08580E}" type="sibTrans" cxnId="{B666B909-B63C-4F3B-A7B0-E7CB7A74D976}">
      <dgm:prSet/>
      <dgm:spPr/>
      <dgm:t>
        <a:bodyPr/>
        <a:lstStyle/>
        <a:p>
          <a:endParaRPr lang="en-US"/>
        </a:p>
      </dgm:t>
    </dgm:pt>
    <dgm:pt modelId="{70E678E8-783E-4ECD-B374-2555CE272F55}">
      <dgm:prSet/>
      <dgm:spPr/>
      <dgm:t>
        <a:bodyPr/>
        <a:lstStyle/>
        <a:p>
          <a:r>
            <a:rPr lang="en-US" dirty="0"/>
            <a:t>100+ Macro-Economic &amp; Customer demand features</a:t>
          </a:r>
        </a:p>
      </dgm:t>
    </dgm:pt>
    <dgm:pt modelId="{C542C469-4AE4-4427-A8A5-09E17493D78C}" type="parTrans" cxnId="{936E2310-0220-4C3F-8CC2-971F14D9C8FF}">
      <dgm:prSet/>
      <dgm:spPr/>
      <dgm:t>
        <a:bodyPr/>
        <a:lstStyle/>
        <a:p>
          <a:endParaRPr lang="en-US"/>
        </a:p>
      </dgm:t>
    </dgm:pt>
    <dgm:pt modelId="{FFF40DDB-5C71-4EC8-8BC9-1653A2F93F7A}" type="sibTrans" cxnId="{936E2310-0220-4C3F-8CC2-971F14D9C8FF}">
      <dgm:prSet/>
      <dgm:spPr/>
      <dgm:t>
        <a:bodyPr/>
        <a:lstStyle/>
        <a:p>
          <a:endParaRPr lang="en-US"/>
        </a:p>
      </dgm:t>
    </dgm:pt>
    <dgm:pt modelId="{A3D7F8F6-69A5-490C-8C0A-A9CC4B6CEEFE}">
      <dgm:prSet/>
      <dgm:spPr/>
      <dgm:t>
        <a:bodyPr/>
        <a:lstStyle/>
        <a:p>
          <a:r>
            <a:rPr lang="en-US" dirty="0"/>
            <a:t>What-If scenarios/answers - Quarterly &amp; Monthly Predictions</a:t>
          </a:r>
        </a:p>
      </dgm:t>
    </dgm:pt>
    <dgm:pt modelId="{410D08E9-A4B4-41EF-A518-8010007C636A}" type="parTrans" cxnId="{3A2338F2-A7DF-4C65-964C-8C0C33BCF732}">
      <dgm:prSet/>
      <dgm:spPr/>
      <dgm:t>
        <a:bodyPr/>
        <a:lstStyle/>
        <a:p>
          <a:endParaRPr lang="en-US"/>
        </a:p>
      </dgm:t>
    </dgm:pt>
    <dgm:pt modelId="{4EF12E75-62E9-41C2-BB87-D96056754642}" type="sibTrans" cxnId="{3A2338F2-A7DF-4C65-964C-8C0C33BCF732}">
      <dgm:prSet/>
      <dgm:spPr/>
      <dgm:t>
        <a:bodyPr/>
        <a:lstStyle/>
        <a:p>
          <a:endParaRPr lang="en-US"/>
        </a:p>
      </dgm:t>
    </dgm:pt>
    <dgm:pt modelId="{06B7D70C-EC20-4BAF-8ED7-7385D97B02FE}" type="pres">
      <dgm:prSet presAssocID="{2C38D3B9-36AE-411F-A363-8E97987F18D4}" presName="Name0" presStyleCnt="0">
        <dgm:presLayoutVars>
          <dgm:chMax val="7"/>
          <dgm:chPref val="7"/>
          <dgm:dir/>
        </dgm:presLayoutVars>
      </dgm:prSet>
      <dgm:spPr/>
    </dgm:pt>
    <dgm:pt modelId="{BD387790-A9BE-4006-A60A-38EFCB167DAE}" type="pres">
      <dgm:prSet presAssocID="{2C38D3B9-36AE-411F-A363-8E97987F18D4}" presName="Name1" presStyleCnt="0"/>
      <dgm:spPr/>
    </dgm:pt>
    <dgm:pt modelId="{504A3354-3EFA-4382-84B0-FE32DDDF448D}" type="pres">
      <dgm:prSet presAssocID="{2C38D3B9-36AE-411F-A363-8E97987F18D4}" presName="cycle" presStyleCnt="0"/>
      <dgm:spPr/>
    </dgm:pt>
    <dgm:pt modelId="{AEE521C5-08C3-4993-A5AF-5D4AFB64C183}" type="pres">
      <dgm:prSet presAssocID="{2C38D3B9-36AE-411F-A363-8E97987F18D4}" presName="srcNode" presStyleLbl="node1" presStyleIdx="0" presStyleCnt="6"/>
      <dgm:spPr/>
    </dgm:pt>
    <dgm:pt modelId="{52D5D02D-A1EA-42A1-91DD-4E24A3F24189}" type="pres">
      <dgm:prSet presAssocID="{2C38D3B9-36AE-411F-A363-8E97987F18D4}" presName="conn" presStyleLbl="parChTrans1D2" presStyleIdx="0" presStyleCnt="1"/>
      <dgm:spPr/>
    </dgm:pt>
    <dgm:pt modelId="{6A86D5D4-55CD-4D36-9F35-7D6A8B55CC4C}" type="pres">
      <dgm:prSet presAssocID="{2C38D3B9-36AE-411F-A363-8E97987F18D4}" presName="extraNode" presStyleLbl="node1" presStyleIdx="0" presStyleCnt="6"/>
      <dgm:spPr/>
    </dgm:pt>
    <dgm:pt modelId="{A539EA54-86C1-4826-8F28-EE0E1703F488}" type="pres">
      <dgm:prSet presAssocID="{2C38D3B9-36AE-411F-A363-8E97987F18D4}" presName="dstNode" presStyleLbl="node1" presStyleIdx="0" presStyleCnt="6"/>
      <dgm:spPr/>
    </dgm:pt>
    <dgm:pt modelId="{045A7C5B-3270-496E-87FC-844B9E03F904}" type="pres">
      <dgm:prSet presAssocID="{556987F8-36E6-4986-8294-120967980E55}" presName="text_1" presStyleLbl="node1" presStyleIdx="0" presStyleCnt="6">
        <dgm:presLayoutVars>
          <dgm:bulletEnabled val="1"/>
        </dgm:presLayoutVars>
      </dgm:prSet>
      <dgm:spPr/>
    </dgm:pt>
    <dgm:pt modelId="{E5C4D6FF-A22C-41C5-9965-1D7399055EFB}" type="pres">
      <dgm:prSet presAssocID="{556987F8-36E6-4986-8294-120967980E55}" presName="accent_1" presStyleCnt="0"/>
      <dgm:spPr/>
    </dgm:pt>
    <dgm:pt modelId="{3648E9CE-494F-403C-830B-724A7D882B66}" type="pres">
      <dgm:prSet presAssocID="{556987F8-36E6-4986-8294-120967980E55}" presName="accentRepeatNode" presStyleLbl="solidFgAcc1" presStyleIdx="0" presStyleCnt="6"/>
      <dgm:spPr/>
    </dgm:pt>
    <dgm:pt modelId="{9D5CA2E4-889A-468B-873F-A9429DB91576}" type="pres">
      <dgm:prSet presAssocID="{7711458A-D8C9-4FC5-BB41-EAED24908726}" presName="text_2" presStyleLbl="node1" presStyleIdx="1" presStyleCnt="6">
        <dgm:presLayoutVars>
          <dgm:bulletEnabled val="1"/>
        </dgm:presLayoutVars>
      </dgm:prSet>
      <dgm:spPr/>
    </dgm:pt>
    <dgm:pt modelId="{BD91BBFC-79E6-40ED-AEB5-B0B78D1507E3}" type="pres">
      <dgm:prSet presAssocID="{7711458A-D8C9-4FC5-BB41-EAED24908726}" presName="accent_2" presStyleCnt="0"/>
      <dgm:spPr/>
    </dgm:pt>
    <dgm:pt modelId="{5DDDFFEF-8C15-42B3-9ED4-1D6BE0FD6611}" type="pres">
      <dgm:prSet presAssocID="{7711458A-D8C9-4FC5-BB41-EAED24908726}" presName="accentRepeatNode" presStyleLbl="solidFgAcc1" presStyleIdx="1" presStyleCnt="6"/>
      <dgm:spPr/>
    </dgm:pt>
    <dgm:pt modelId="{8F552776-FE56-4B39-BFC1-59DBA2807723}" type="pres">
      <dgm:prSet presAssocID="{70E678E8-783E-4ECD-B374-2555CE272F55}" presName="text_3" presStyleLbl="node1" presStyleIdx="2" presStyleCnt="6">
        <dgm:presLayoutVars>
          <dgm:bulletEnabled val="1"/>
        </dgm:presLayoutVars>
      </dgm:prSet>
      <dgm:spPr/>
    </dgm:pt>
    <dgm:pt modelId="{B4C4F492-1012-4E2B-8719-78830124FA01}" type="pres">
      <dgm:prSet presAssocID="{70E678E8-783E-4ECD-B374-2555CE272F55}" presName="accent_3" presStyleCnt="0"/>
      <dgm:spPr/>
    </dgm:pt>
    <dgm:pt modelId="{3B10825B-366D-422B-97A0-B19157F982EA}" type="pres">
      <dgm:prSet presAssocID="{70E678E8-783E-4ECD-B374-2555CE272F55}" presName="accentRepeatNode" presStyleLbl="solidFgAcc1" presStyleIdx="2" presStyleCnt="6"/>
      <dgm:spPr/>
    </dgm:pt>
    <dgm:pt modelId="{D4C00411-C37B-4987-BA42-850C37150042}" type="pres">
      <dgm:prSet presAssocID="{839876BE-0DFC-4F96-89E1-1998E4D62289}" presName="text_4" presStyleLbl="node1" presStyleIdx="3" presStyleCnt="6" custLinFactNeighborY="-10614">
        <dgm:presLayoutVars>
          <dgm:bulletEnabled val="1"/>
        </dgm:presLayoutVars>
      </dgm:prSet>
      <dgm:spPr/>
    </dgm:pt>
    <dgm:pt modelId="{B859216B-D8ED-4529-9B7D-A177E7D1C8ED}" type="pres">
      <dgm:prSet presAssocID="{839876BE-0DFC-4F96-89E1-1998E4D62289}" presName="accent_4" presStyleCnt="0"/>
      <dgm:spPr/>
    </dgm:pt>
    <dgm:pt modelId="{CF43FECA-565C-46E9-B324-50C5799507CB}" type="pres">
      <dgm:prSet presAssocID="{839876BE-0DFC-4F96-89E1-1998E4D62289}" presName="accentRepeatNode" presStyleLbl="solidFgAcc1" presStyleIdx="3" presStyleCnt="6"/>
      <dgm:spPr/>
    </dgm:pt>
    <dgm:pt modelId="{8597AABD-F506-42EC-9020-8579A68FA126}" type="pres">
      <dgm:prSet presAssocID="{053F57AC-D682-45D6-A126-576E83BA8D3A}" presName="text_5" presStyleLbl="node1" presStyleIdx="4" presStyleCnt="6">
        <dgm:presLayoutVars>
          <dgm:bulletEnabled val="1"/>
        </dgm:presLayoutVars>
      </dgm:prSet>
      <dgm:spPr/>
    </dgm:pt>
    <dgm:pt modelId="{6748C09D-7C8F-4DBA-AB9D-995E17509145}" type="pres">
      <dgm:prSet presAssocID="{053F57AC-D682-45D6-A126-576E83BA8D3A}" presName="accent_5" presStyleCnt="0"/>
      <dgm:spPr/>
    </dgm:pt>
    <dgm:pt modelId="{56004A24-BC1A-4C41-BE1B-3142103E1E56}" type="pres">
      <dgm:prSet presAssocID="{053F57AC-D682-45D6-A126-576E83BA8D3A}" presName="accentRepeatNode" presStyleLbl="solidFgAcc1" presStyleIdx="4" presStyleCnt="6"/>
      <dgm:spPr/>
    </dgm:pt>
    <dgm:pt modelId="{6B1BBA46-1158-413B-B640-4F4460683280}" type="pres">
      <dgm:prSet presAssocID="{A3D7F8F6-69A5-490C-8C0A-A9CC4B6CEEFE}" presName="text_6" presStyleLbl="node1" presStyleIdx="5" presStyleCnt="6">
        <dgm:presLayoutVars>
          <dgm:bulletEnabled val="1"/>
        </dgm:presLayoutVars>
      </dgm:prSet>
      <dgm:spPr/>
    </dgm:pt>
    <dgm:pt modelId="{3418099A-B051-4B44-81F6-B4E9246AE5DC}" type="pres">
      <dgm:prSet presAssocID="{A3D7F8F6-69A5-490C-8C0A-A9CC4B6CEEFE}" presName="accent_6" presStyleCnt="0"/>
      <dgm:spPr/>
    </dgm:pt>
    <dgm:pt modelId="{D58E3230-6897-42F0-A910-1A9FBD093E4B}" type="pres">
      <dgm:prSet presAssocID="{A3D7F8F6-69A5-490C-8C0A-A9CC4B6CEEFE}" presName="accentRepeatNode" presStyleLbl="solidFgAcc1" presStyleIdx="5" presStyleCnt="6"/>
      <dgm:spPr/>
    </dgm:pt>
  </dgm:ptLst>
  <dgm:cxnLst>
    <dgm:cxn modelId="{B666B909-B63C-4F3B-A7B0-E7CB7A74D976}" srcId="{2C38D3B9-36AE-411F-A363-8E97987F18D4}" destId="{053F57AC-D682-45D6-A126-576E83BA8D3A}" srcOrd="4" destOrd="0" parTransId="{6000CE7A-DBB0-45C5-9494-040D403C19B6}" sibTransId="{80CEB1EF-2516-4F9C-BECE-4CFE1A08580E}"/>
    <dgm:cxn modelId="{936E2310-0220-4C3F-8CC2-971F14D9C8FF}" srcId="{2C38D3B9-36AE-411F-A363-8E97987F18D4}" destId="{70E678E8-783E-4ECD-B374-2555CE272F55}" srcOrd="2" destOrd="0" parTransId="{C542C469-4AE4-4427-A8A5-09E17493D78C}" sibTransId="{FFF40DDB-5C71-4EC8-8BC9-1653A2F93F7A}"/>
    <dgm:cxn modelId="{92903028-DDF4-4837-8075-A90B31835EA1}" type="presOf" srcId="{053F57AC-D682-45D6-A126-576E83BA8D3A}" destId="{8597AABD-F506-42EC-9020-8579A68FA126}" srcOrd="0" destOrd="0" presId="urn:microsoft.com/office/officeart/2008/layout/VerticalCurvedList"/>
    <dgm:cxn modelId="{5446ED33-7ADC-4F88-A0A3-A27FA19E0F61}" type="presOf" srcId="{839876BE-0DFC-4F96-89E1-1998E4D62289}" destId="{D4C00411-C37B-4987-BA42-850C37150042}" srcOrd="0" destOrd="0" presId="urn:microsoft.com/office/officeart/2008/layout/VerticalCurvedList"/>
    <dgm:cxn modelId="{F878113A-B60B-4F2E-BB40-F852B72CFD4E}" type="presOf" srcId="{2C38D3B9-36AE-411F-A363-8E97987F18D4}" destId="{06B7D70C-EC20-4BAF-8ED7-7385D97B02FE}" srcOrd="0" destOrd="0" presId="urn:microsoft.com/office/officeart/2008/layout/VerticalCurvedList"/>
    <dgm:cxn modelId="{023D5D3B-D69A-40BC-B848-44B2C37BD29C}" srcId="{2C38D3B9-36AE-411F-A363-8E97987F18D4}" destId="{839876BE-0DFC-4F96-89E1-1998E4D62289}" srcOrd="3" destOrd="0" parTransId="{914E19B9-A881-47D2-AAEB-439C55FE4F43}" sibTransId="{5E4D734D-AA60-4112-974D-93FEC306A3A6}"/>
    <dgm:cxn modelId="{4780E54C-12F4-40F2-8483-B828BE5B3753}" srcId="{2C38D3B9-36AE-411F-A363-8E97987F18D4}" destId="{7711458A-D8C9-4FC5-BB41-EAED24908726}" srcOrd="1" destOrd="0" parTransId="{2DFEA59B-B844-429C-B92A-14BF2EB4B08B}" sibTransId="{30FBC5FD-E251-4652-AC3B-6DB5F80FD5A4}"/>
    <dgm:cxn modelId="{A6437150-6DEE-4C55-B1B0-F1DCF0B9A185}" srcId="{2C38D3B9-36AE-411F-A363-8E97987F18D4}" destId="{556987F8-36E6-4986-8294-120967980E55}" srcOrd="0" destOrd="0" parTransId="{2A4FF007-20FF-4F18-A620-61FA2153E5CE}" sibTransId="{CFF24A76-2FB2-414D-AE6B-8529D40F4A29}"/>
    <dgm:cxn modelId="{852E7258-6796-4D3D-A221-CE2BCE9F11FD}" type="presOf" srcId="{A3D7F8F6-69A5-490C-8C0A-A9CC4B6CEEFE}" destId="{6B1BBA46-1158-413B-B640-4F4460683280}" srcOrd="0" destOrd="0" presId="urn:microsoft.com/office/officeart/2008/layout/VerticalCurvedList"/>
    <dgm:cxn modelId="{0D655973-9640-4E61-8A46-D9FC55801AE1}" type="presOf" srcId="{7711458A-D8C9-4FC5-BB41-EAED24908726}" destId="{9D5CA2E4-889A-468B-873F-A9429DB91576}" srcOrd="0" destOrd="0" presId="urn:microsoft.com/office/officeart/2008/layout/VerticalCurvedList"/>
    <dgm:cxn modelId="{DC680D82-6A55-4578-B52E-C7315E8FBBB0}" type="presOf" srcId="{556987F8-36E6-4986-8294-120967980E55}" destId="{045A7C5B-3270-496E-87FC-844B9E03F904}" srcOrd="0" destOrd="0" presId="urn:microsoft.com/office/officeart/2008/layout/VerticalCurvedList"/>
    <dgm:cxn modelId="{151D35B2-74BC-4E03-AE23-F6EBAB1A1B2D}" type="presOf" srcId="{CFF24A76-2FB2-414D-AE6B-8529D40F4A29}" destId="{52D5D02D-A1EA-42A1-91DD-4E24A3F24189}" srcOrd="0" destOrd="0" presId="urn:microsoft.com/office/officeart/2008/layout/VerticalCurvedList"/>
    <dgm:cxn modelId="{F8FA7EDB-0CEE-4799-930A-60EFE058BC75}" type="presOf" srcId="{70E678E8-783E-4ECD-B374-2555CE272F55}" destId="{8F552776-FE56-4B39-BFC1-59DBA2807723}" srcOrd="0" destOrd="0" presId="urn:microsoft.com/office/officeart/2008/layout/VerticalCurvedList"/>
    <dgm:cxn modelId="{3A2338F2-A7DF-4C65-964C-8C0C33BCF732}" srcId="{2C38D3B9-36AE-411F-A363-8E97987F18D4}" destId="{A3D7F8F6-69A5-490C-8C0A-A9CC4B6CEEFE}" srcOrd="5" destOrd="0" parTransId="{410D08E9-A4B4-41EF-A518-8010007C636A}" sibTransId="{4EF12E75-62E9-41C2-BB87-D96056754642}"/>
    <dgm:cxn modelId="{F234B9D3-9BD7-45E7-A918-A26C5FD28919}" type="presParOf" srcId="{06B7D70C-EC20-4BAF-8ED7-7385D97B02FE}" destId="{BD387790-A9BE-4006-A60A-38EFCB167DAE}" srcOrd="0" destOrd="0" presId="urn:microsoft.com/office/officeart/2008/layout/VerticalCurvedList"/>
    <dgm:cxn modelId="{87EB1C44-3513-49A2-8101-4D31F04B0836}" type="presParOf" srcId="{BD387790-A9BE-4006-A60A-38EFCB167DAE}" destId="{504A3354-3EFA-4382-84B0-FE32DDDF448D}" srcOrd="0" destOrd="0" presId="urn:microsoft.com/office/officeart/2008/layout/VerticalCurvedList"/>
    <dgm:cxn modelId="{60CCDB4E-948E-46C3-A3F4-9C119AD2B5CE}" type="presParOf" srcId="{504A3354-3EFA-4382-84B0-FE32DDDF448D}" destId="{AEE521C5-08C3-4993-A5AF-5D4AFB64C183}" srcOrd="0" destOrd="0" presId="urn:microsoft.com/office/officeart/2008/layout/VerticalCurvedList"/>
    <dgm:cxn modelId="{6D9B2907-1D30-46F6-AA87-EE5512D99580}" type="presParOf" srcId="{504A3354-3EFA-4382-84B0-FE32DDDF448D}" destId="{52D5D02D-A1EA-42A1-91DD-4E24A3F24189}" srcOrd="1" destOrd="0" presId="urn:microsoft.com/office/officeart/2008/layout/VerticalCurvedList"/>
    <dgm:cxn modelId="{16B048A1-CA8A-4F21-BB1A-49FED777D219}" type="presParOf" srcId="{504A3354-3EFA-4382-84B0-FE32DDDF448D}" destId="{6A86D5D4-55CD-4D36-9F35-7D6A8B55CC4C}" srcOrd="2" destOrd="0" presId="urn:microsoft.com/office/officeart/2008/layout/VerticalCurvedList"/>
    <dgm:cxn modelId="{7F405BA6-055B-4F77-9B47-43A819AE643A}" type="presParOf" srcId="{504A3354-3EFA-4382-84B0-FE32DDDF448D}" destId="{A539EA54-86C1-4826-8F28-EE0E1703F488}" srcOrd="3" destOrd="0" presId="urn:microsoft.com/office/officeart/2008/layout/VerticalCurvedList"/>
    <dgm:cxn modelId="{5E0ED815-0DAD-48BF-9053-D69DE20E5F76}" type="presParOf" srcId="{BD387790-A9BE-4006-A60A-38EFCB167DAE}" destId="{045A7C5B-3270-496E-87FC-844B9E03F904}" srcOrd="1" destOrd="0" presId="urn:microsoft.com/office/officeart/2008/layout/VerticalCurvedList"/>
    <dgm:cxn modelId="{8D6EC793-6E39-48B3-9E69-75B1BE4F182A}" type="presParOf" srcId="{BD387790-A9BE-4006-A60A-38EFCB167DAE}" destId="{E5C4D6FF-A22C-41C5-9965-1D7399055EFB}" srcOrd="2" destOrd="0" presId="urn:microsoft.com/office/officeart/2008/layout/VerticalCurvedList"/>
    <dgm:cxn modelId="{673EBC03-AEC7-49BD-9A09-2B1A7FADB490}" type="presParOf" srcId="{E5C4D6FF-A22C-41C5-9965-1D7399055EFB}" destId="{3648E9CE-494F-403C-830B-724A7D882B66}" srcOrd="0" destOrd="0" presId="urn:microsoft.com/office/officeart/2008/layout/VerticalCurvedList"/>
    <dgm:cxn modelId="{994A9D12-9109-41F0-9250-9388F44E91B9}" type="presParOf" srcId="{BD387790-A9BE-4006-A60A-38EFCB167DAE}" destId="{9D5CA2E4-889A-468B-873F-A9429DB91576}" srcOrd="3" destOrd="0" presId="urn:microsoft.com/office/officeart/2008/layout/VerticalCurvedList"/>
    <dgm:cxn modelId="{BAA8C14C-7115-4347-BC62-4C485F4A9CF7}" type="presParOf" srcId="{BD387790-A9BE-4006-A60A-38EFCB167DAE}" destId="{BD91BBFC-79E6-40ED-AEB5-B0B78D1507E3}" srcOrd="4" destOrd="0" presId="urn:microsoft.com/office/officeart/2008/layout/VerticalCurvedList"/>
    <dgm:cxn modelId="{4DBDE86D-E2C6-4D2E-93D1-35B442EEDBCF}" type="presParOf" srcId="{BD91BBFC-79E6-40ED-AEB5-B0B78D1507E3}" destId="{5DDDFFEF-8C15-42B3-9ED4-1D6BE0FD6611}" srcOrd="0" destOrd="0" presId="urn:microsoft.com/office/officeart/2008/layout/VerticalCurvedList"/>
    <dgm:cxn modelId="{8FB48D23-2CAB-471B-A202-ABE19F2D69FA}" type="presParOf" srcId="{BD387790-A9BE-4006-A60A-38EFCB167DAE}" destId="{8F552776-FE56-4B39-BFC1-59DBA2807723}" srcOrd="5" destOrd="0" presId="urn:microsoft.com/office/officeart/2008/layout/VerticalCurvedList"/>
    <dgm:cxn modelId="{BE9DCF54-3B13-4443-A2DC-D9ECF7D1F12E}" type="presParOf" srcId="{BD387790-A9BE-4006-A60A-38EFCB167DAE}" destId="{B4C4F492-1012-4E2B-8719-78830124FA01}" srcOrd="6" destOrd="0" presId="urn:microsoft.com/office/officeart/2008/layout/VerticalCurvedList"/>
    <dgm:cxn modelId="{C8981991-D157-4D12-9492-A763DC207292}" type="presParOf" srcId="{B4C4F492-1012-4E2B-8719-78830124FA01}" destId="{3B10825B-366D-422B-97A0-B19157F982EA}" srcOrd="0" destOrd="0" presId="urn:microsoft.com/office/officeart/2008/layout/VerticalCurvedList"/>
    <dgm:cxn modelId="{E34610DC-B776-40BF-B8B2-6064D2DDBEF3}" type="presParOf" srcId="{BD387790-A9BE-4006-A60A-38EFCB167DAE}" destId="{D4C00411-C37B-4987-BA42-850C37150042}" srcOrd="7" destOrd="0" presId="urn:microsoft.com/office/officeart/2008/layout/VerticalCurvedList"/>
    <dgm:cxn modelId="{CA0203AE-2BBA-49D0-BE32-3E32BADF4C1F}" type="presParOf" srcId="{BD387790-A9BE-4006-A60A-38EFCB167DAE}" destId="{B859216B-D8ED-4529-9B7D-A177E7D1C8ED}" srcOrd="8" destOrd="0" presId="urn:microsoft.com/office/officeart/2008/layout/VerticalCurvedList"/>
    <dgm:cxn modelId="{A3FB6EB0-E121-4CB8-AFF7-59DAF14F1D43}" type="presParOf" srcId="{B859216B-D8ED-4529-9B7D-A177E7D1C8ED}" destId="{CF43FECA-565C-46E9-B324-50C5799507CB}" srcOrd="0" destOrd="0" presId="urn:microsoft.com/office/officeart/2008/layout/VerticalCurvedList"/>
    <dgm:cxn modelId="{9AF9932B-9DCD-4DC0-9E38-F9C0C80AC460}" type="presParOf" srcId="{BD387790-A9BE-4006-A60A-38EFCB167DAE}" destId="{8597AABD-F506-42EC-9020-8579A68FA126}" srcOrd="9" destOrd="0" presId="urn:microsoft.com/office/officeart/2008/layout/VerticalCurvedList"/>
    <dgm:cxn modelId="{F301773B-AB9E-4639-BACE-93FE3B970E7A}" type="presParOf" srcId="{BD387790-A9BE-4006-A60A-38EFCB167DAE}" destId="{6748C09D-7C8F-4DBA-AB9D-995E17509145}" srcOrd="10" destOrd="0" presId="urn:microsoft.com/office/officeart/2008/layout/VerticalCurvedList"/>
    <dgm:cxn modelId="{E85C369D-2E89-419E-81B7-4F092A23E2B6}" type="presParOf" srcId="{6748C09D-7C8F-4DBA-AB9D-995E17509145}" destId="{56004A24-BC1A-4C41-BE1B-3142103E1E56}" srcOrd="0" destOrd="0" presId="urn:microsoft.com/office/officeart/2008/layout/VerticalCurvedList"/>
    <dgm:cxn modelId="{4F39322C-5EBD-432C-8C0E-9B0C28D51A14}" type="presParOf" srcId="{BD387790-A9BE-4006-A60A-38EFCB167DAE}" destId="{6B1BBA46-1158-413B-B640-4F4460683280}" srcOrd="11" destOrd="0" presId="urn:microsoft.com/office/officeart/2008/layout/VerticalCurvedList"/>
    <dgm:cxn modelId="{73FECF41-3A3E-4513-99BA-93D5A6F4F2A5}" type="presParOf" srcId="{BD387790-A9BE-4006-A60A-38EFCB167DAE}" destId="{3418099A-B051-4B44-81F6-B4E9246AE5DC}" srcOrd="12" destOrd="0" presId="urn:microsoft.com/office/officeart/2008/layout/VerticalCurvedList"/>
    <dgm:cxn modelId="{34D8271E-C4AE-450B-A2C4-8BB4B370BF2B}" type="presParOf" srcId="{3418099A-B051-4B44-81F6-B4E9246AE5DC}" destId="{D58E3230-6897-42F0-A910-1A9FBD093E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5D02D-A1EA-42A1-91DD-4E24A3F24189}">
      <dsp:nvSpPr>
        <dsp:cNvPr id="0" name=""/>
        <dsp:cNvSpPr/>
      </dsp:nvSpPr>
      <dsp:spPr>
        <a:xfrm>
          <a:off x="-5233092" y="-801515"/>
          <a:ext cx="6231612" cy="6231612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A7C5B-3270-496E-87FC-844B9E03F904}">
      <dsp:nvSpPr>
        <dsp:cNvPr id="0" name=""/>
        <dsp:cNvSpPr/>
      </dsp:nvSpPr>
      <dsp:spPr>
        <a:xfrm>
          <a:off x="372371" y="243741"/>
          <a:ext cx="6580544" cy="4872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67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Forecast accuracy from 82% to 95%</a:t>
          </a:r>
        </a:p>
      </dsp:txBody>
      <dsp:txXfrm>
        <a:off x="372371" y="243741"/>
        <a:ext cx="6580544" cy="487297"/>
      </dsp:txXfrm>
    </dsp:sp>
    <dsp:sp modelId="{3648E9CE-494F-403C-830B-724A7D882B66}">
      <dsp:nvSpPr>
        <dsp:cNvPr id="0" name=""/>
        <dsp:cNvSpPr/>
      </dsp:nvSpPr>
      <dsp:spPr>
        <a:xfrm>
          <a:off x="67811" y="182828"/>
          <a:ext cx="609121" cy="60912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CA2E4-889A-468B-873F-A9429DB91576}">
      <dsp:nvSpPr>
        <dsp:cNvPr id="0" name=""/>
        <dsp:cNvSpPr/>
      </dsp:nvSpPr>
      <dsp:spPr>
        <a:xfrm>
          <a:off x="773206" y="974594"/>
          <a:ext cx="6179709" cy="4872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67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Business hierarchy / SKU / Component level predictions</a:t>
          </a:r>
        </a:p>
      </dsp:txBody>
      <dsp:txXfrm>
        <a:off x="773206" y="974594"/>
        <a:ext cx="6179709" cy="487297"/>
      </dsp:txXfrm>
    </dsp:sp>
    <dsp:sp modelId="{5DDDFFEF-8C15-42B3-9ED4-1D6BE0FD6611}">
      <dsp:nvSpPr>
        <dsp:cNvPr id="0" name=""/>
        <dsp:cNvSpPr/>
      </dsp:nvSpPr>
      <dsp:spPr>
        <a:xfrm>
          <a:off x="468646" y="913681"/>
          <a:ext cx="609121" cy="60912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52776-FE56-4B39-BFC1-59DBA2807723}">
      <dsp:nvSpPr>
        <dsp:cNvPr id="0" name=""/>
        <dsp:cNvSpPr/>
      </dsp:nvSpPr>
      <dsp:spPr>
        <a:xfrm>
          <a:off x="956498" y="1705446"/>
          <a:ext cx="5996417" cy="4872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67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100+ Macro-Economic &amp; Customer demand features</a:t>
          </a:r>
        </a:p>
      </dsp:txBody>
      <dsp:txXfrm>
        <a:off x="956498" y="1705446"/>
        <a:ext cx="5996417" cy="487297"/>
      </dsp:txXfrm>
    </dsp:sp>
    <dsp:sp modelId="{3B10825B-366D-422B-97A0-B19157F982EA}">
      <dsp:nvSpPr>
        <dsp:cNvPr id="0" name=""/>
        <dsp:cNvSpPr/>
      </dsp:nvSpPr>
      <dsp:spPr>
        <a:xfrm>
          <a:off x="651937" y="1644534"/>
          <a:ext cx="609121" cy="60912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00411-C37B-4987-BA42-850C37150042}">
      <dsp:nvSpPr>
        <dsp:cNvPr id="0" name=""/>
        <dsp:cNvSpPr/>
      </dsp:nvSpPr>
      <dsp:spPr>
        <a:xfrm>
          <a:off x="956498" y="2384115"/>
          <a:ext cx="5996417" cy="4872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67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Good for hardware SKU’s – Best for software recurring SKU’s</a:t>
          </a:r>
        </a:p>
      </dsp:txBody>
      <dsp:txXfrm>
        <a:off x="956498" y="2384115"/>
        <a:ext cx="5996417" cy="487297"/>
      </dsp:txXfrm>
    </dsp:sp>
    <dsp:sp modelId="{CF43FECA-565C-46E9-B324-50C5799507CB}">
      <dsp:nvSpPr>
        <dsp:cNvPr id="0" name=""/>
        <dsp:cNvSpPr/>
      </dsp:nvSpPr>
      <dsp:spPr>
        <a:xfrm>
          <a:off x="651937" y="2374924"/>
          <a:ext cx="609121" cy="60912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7AABD-F506-42EC-9020-8579A68FA126}">
      <dsp:nvSpPr>
        <dsp:cNvPr id="0" name=""/>
        <dsp:cNvSpPr/>
      </dsp:nvSpPr>
      <dsp:spPr>
        <a:xfrm>
          <a:off x="773206" y="3166689"/>
          <a:ext cx="6179709" cy="4872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67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Real time industry / market sentiment </a:t>
          </a:r>
        </a:p>
      </dsp:txBody>
      <dsp:txXfrm>
        <a:off x="773206" y="3166689"/>
        <a:ext cx="6179709" cy="487297"/>
      </dsp:txXfrm>
    </dsp:sp>
    <dsp:sp modelId="{56004A24-BC1A-4C41-BE1B-3142103E1E56}">
      <dsp:nvSpPr>
        <dsp:cNvPr id="0" name=""/>
        <dsp:cNvSpPr/>
      </dsp:nvSpPr>
      <dsp:spPr>
        <a:xfrm>
          <a:off x="468646" y="3105777"/>
          <a:ext cx="609121" cy="60912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BBA46-1158-413B-B640-4F4460683280}">
      <dsp:nvSpPr>
        <dsp:cNvPr id="0" name=""/>
        <dsp:cNvSpPr/>
      </dsp:nvSpPr>
      <dsp:spPr>
        <a:xfrm>
          <a:off x="372371" y="3897542"/>
          <a:ext cx="6580544" cy="48729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6792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What-If scenarios/answers - Quarterly &amp; Monthly Predictions</a:t>
          </a:r>
        </a:p>
      </dsp:txBody>
      <dsp:txXfrm>
        <a:off x="372371" y="3897542"/>
        <a:ext cx="6580544" cy="487297"/>
      </dsp:txXfrm>
    </dsp:sp>
    <dsp:sp modelId="{D58E3230-6897-42F0-A910-1A9FBD093E4B}">
      <dsp:nvSpPr>
        <dsp:cNvPr id="0" name=""/>
        <dsp:cNvSpPr/>
      </dsp:nvSpPr>
      <dsp:spPr>
        <a:xfrm>
          <a:off x="67811" y="3836630"/>
          <a:ext cx="609121" cy="60912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691FE-507C-4803-9560-C50CA68B3B77}" type="datetimeFigureOut">
              <a:rPr lang="en-US" smtClean="0"/>
              <a:t>4/26/26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6E6D-1795-44A9-88DC-302D3B38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6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1C60-F291-7C40-9EBF-C50176FB5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EE0D-1698-4A28-B7D6-AC930D524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F68A0F-08FF-47D5-959E-493C194A5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B2CB8-0755-42B0-AEA6-B166FF31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5EFB5-A2AD-4237-AD5C-7C4520575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A6ABD-DF35-4AAA-BE9E-CBAFDDBE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7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8ADC-8171-44FF-A14F-2FC692849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875DD-AD3A-4712-8186-6B5652ED0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AECED-ABB3-4689-8DEF-33B39BF0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9E940-1EC2-47B8-9057-BCD900C3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2CBB0-4504-47EA-B231-7C809A80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A9EEC-064A-4C0E-8B29-E81693346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2884D-E02D-4802-BAD0-E64E723EE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4C435-8E38-416A-9A70-907392D4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1EE9F-809A-4E86-9A2C-9D571FC4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34F08-C987-4E20-A6B6-79F0E2EB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8" y="5158361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8" y="5478357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8" y="5798353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6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45" indent="0">
              <a:buNone/>
              <a:defRPr/>
            </a:lvl2pPr>
            <a:lvl3pPr marL="569826" indent="0">
              <a:buNone/>
              <a:defRPr/>
            </a:lvl3pPr>
            <a:lvl4pPr marL="688873" indent="0">
              <a:buNone/>
              <a:defRPr/>
            </a:lvl4pPr>
            <a:lvl5pPr marL="80156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9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7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5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7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7" y="2838770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64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84" indent="-22858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70" indent="-220122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54" indent="-146043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52" indent="-228542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195" indent="-224309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84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content">
  <p:cSld name="Basic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1086112" y="6457896"/>
            <a:ext cx="474000" cy="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39441" y="572161"/>
            <a:ext cx="10928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04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A2F6-ED4F-47B3-A2C2-DCE8C8B3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36CD-6064-4350-82B3-7FE808626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E0E53-ED41-4998-872D-199679D4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F71D1-B0B1-40A2-9517-5AF8D23E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C21AC-0701-4E3D-8A25-A9ECC8683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EBA1-163C-4D04-9FA0-5D9A2E83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328CB-B382-4BEF-B969-3CFC3F7BA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75141-B201-432D-804C-69BC941F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D38B9-A6E8-4019-A0BE-F8FAE76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5323B-AE31-401E-921D-7909EB75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EF12-BE3D-4C6A-9FA2-0E5735E5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466AD-C467-435E-A677-F9E596830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F834B-274D-4140-B151-A26A11637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34EF5-222D-4415-A4F5-B44C613D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78E43-9273-416E-BDFA-67CBC887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567F1-FFE2-4F54-B27A-76FE8698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0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5482-4A3B-4D60-B586-6B3EDF8D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9021E-C80F-489D-8493-D97D3714E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19D5B-F0C7-409F-8240-EAF68CA74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3B27A-3BC0-497C-857F-4B47B9061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FB2DC-783F-4A01-8385-629AF95198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ADF74-72EC-45F8-B39D-327592B2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4C65E-35EC-4B3B-B053-9BE476F0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8D0D0-4C8A-40FF-8B94-36C99312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A9131-D7BE-4F12-A86D-69269E218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B4F09-4146-4E94-B018-5990DD11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5DB64-8717-4CD2-A996-DD671581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4545F-F839-4592-8F15-C5E70968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8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B11E3-8A64-4BD5-9130-3CB33139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40D31F-A7F1-4A56-BF31-52AA799A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7A5DE-F6C5-4BC1-9A02-9F8D0E47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2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D7B9-9460-4138-B17F-43A61FEE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CC0A5-3076-4303-BF8B-B7938D26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777FF-D4F3-4FAE-97B2-B14967622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E9F4C-B275-4451-9986-40EDFDAA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09B47-7F90-4615-B58E-520F01AE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6B137-7431-43B5-9A91-6322B204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7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C3F9-CAE6-4302-AD94-DF7E1D1A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95596-892C-40CD-8AC9-AC9AAC017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2C5F7-D2E5-44A3-B13E-BDCFB1F60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5E41E-6189-426C-90CB-CBB340167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4EF71-20B5-43FD-BDFC-EC7E7313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6D959-DBF6-46CA-8A50-0F89B01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4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42C6B-28AE-465B-9BF9-6C35B5B6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0DD1B-7E36-419A-A2DC-0D32E9062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F3C6D-837C-4909-8260-7B4527B57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DD46-97AB-4444-8DEC-B068EFDD8FF1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E2ABB-01D7-49B2-A1C7-CFE6140B8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D7F1E-E454-48F5-B342-378E5D9A8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EB45-135D-4DFA-842B-9ED802E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8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D35187.3E3D35B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94;p21">
            <a:extLst>
              <a:ext uri="{FF2B5EF4-FFF2-40B4-BE49-F238E27FC236}">
                <a16:creationId xmlns:a16="http://schemas.microsoft.com/office/drawing/2014/main" id="{EEB06B11-C087-4621-9EAC-953BA3A84C90}"/>
              </a:ext>
            </a:extLst>
          </p:cNvPr>
          <p:cNvSpPr txBox="1">
            <a:spLocks/>
          </p:cNvSpPr>
          <p:nvPr/>
        </p:nvSpPr>
        <p:spPr>
          <a:xfrm>
            <a:off x="257452" y="320276"/>
            <a:ext cx="5761972" cy="84372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spcAft>
                <a:spcPts val="600"/>
              </a:spcAft>
              <a:buSzPts val="2000"/>
            </a:pPr>
            <a:r>
              <a:rPr lang="en-US" sz="2800" i="1" dirty="0">
                <a:sym typeface="Manrope"/>
              </a:rPr>
              <a:t>Some questions people ask us:</a:t>
            </a: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76E75-246D-4551-907E-3E83FDBAD617}"/>
              </a:ext>
            </a:extLst>
          </p:cNvPr>
          <p:cNvSpPr txBox="1"/>
          <p:nvPr/>
        </p:nvSpPr>
        <p:spPr>
          <a:xfrm>
            <a:off x="115872" y="1352145"/>
            <a:ext cx="5761972" cy="4895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How much would this product sell next quarter ?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Can I increase the price without losing demand ?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Would making new product cannibalize sales of current product ?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Do you think economy would hold up next year ?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</a:rPr>
              <a:t>How much inventory to keep so that I can fulfil &amp; not have waste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Got limited supply: Should I give it to Customer A or B ?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</a:rPr>
              <a:t>Should I make in USA or China or Mexico or India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How much is currency risk ?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</a:rPr>
              <a:t>What happens if Inflation picks up or goes down ?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 Impact of consumer confidence / monetary / fiscal policies </a:t>
            </a:r>
          </a:p>
          <a:p>
            <a:pPr marL="3429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endParaRPr lang="en-US" sz="1600" dirty="0"/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C00000"/>
                </a:solidFill>
              </a:rPr>
              <a:t>and many more</a:t>
            </a:r>
            <a:endParaRPr lang="en-US" sz="16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E2DC756-C659-46DE-AAB5-44F7FA24D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r="1992" b="1"/>
          <a:stretch/>
        </p:blipFill>
        <p:spPr bwMode="auto">
          <a:xfrm>
            <a:off x="5678761" y="10"/>
            <a:ext cx="6511716" cy="649204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E86AFF8-4ECC-4673-94DD-7BAA98C6F704}"/>
              </a:ext>
            </a:extLst>
          </p:cNvPr>
          <p:cNvSpPr/>
          <p:nvPr/>
        </p:nvSpPr>
        <p:spPr>
          <a:xfrm>
            <a:off x="7905750" y="2200276"/>
            <a:ext cx="2047875" cy="2019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Money Choice</a:t>
            </a:r>
          </a:p>
          <a:p>
            <a:pPr algn="ctr"/>
            <a:r>
              <a:rPr lang="en-US" sz="1600" dirty="0"/>
              <a:t>Supply </a:t>
            </a:r>
          </a:p>
          <a:p>
            <a:pPr algn="ctr"/>
            <a:r>
              <a:rPr lang="en-US" sz="1600" dirty="0"/>
              <a:t>Chain</a:t>
            </a:r>
          </a:p>
          <a:p>
            <a:pPr algn="ctr"/>
            <a:r>
              <a:rPr lang="en-US" sz="1600" dirty="0"/>
              <a:t>Analytics </a:t>
            </a:r>
          </a:p>
        </p:txBody>
      </p:sp>
    </p:spTree>
    <p:extLst>
      <p:ext uri="{BB962C8B-B14F-4D97-AF65-F5344CB8AC3E}">
        <p14:creationId xmlns:p14="http://schemas.microsoft.com/office/powerpoint/2010/main" val="15367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4;p21">
            <a:extLst>
              <a:ext uri="{FF2B5EF4-FFF2-40B4-BE49-F238E27FC236}">
                <a16:creationId xmlns:a16="http://schemas.microsoft.com/office/drawing/2014/main" id="{8C23A55C-5EE5-43DB-A489-755E16159A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304444"/>
            <a:ext cx="7525860" cy="128616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buSzPts val="2000"/>
            </a:pPr>
            <a:r>
              <a:rPr lang="en-US" sz="4100" dirty="0">
                <a:latin typeface="Berlin Sans FB Demi" panose="020E0802020502020306" pitchFamily="34" charset="0"/>
                <a:sym typeface="Manrope"/>
              </a:rPr>
              <a:t>Cognitive </a:t>
            </a:r>
            <a:r>
              <a:rPr lang="en-US" sz="4100" b="0" dirty="0">
                <a:latin typeface="Berlin Sans FB Demi" panose="020E0802020502020306" pitchFamily="34" charset="0"/>
                <a:sym typeface="Manrope"/>
              </a:rPr>
              <a:t>Demand Forecasting</a:t>
            </a:r>
          </a:p>
        </p:txBody>
      </p:sp>
      <p:pic>
        <p:nvPicPr>
          <p:cNvPr id="1026" name="Picture 2" descr="Short-term recovery from mild cognitive impairment is possible, but an  increased risk of further cognitive decline remains">
            <a:extLst>
              <a:ext uri="{FF2B5EF4-FFF2-40B4-BE49-F238E27FC236}">
                <a16:creationId xmlns:a16="http://schemas.microsoft.com/office/drawing/2014/main" id="{8B37993F-4678-425F-B4DA-195F4A52F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4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C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B949582-C5C9-482F-96F0-27FBB70FB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416034"/>
              </p:ext>
            </p:extLst>
          </p:nvPr>
        </p:nvGraphicFramePr>
        <p:xfrm>
          <a:off x="4965430" y="2115117"/>
          <a:ext cx="7017020" cy="462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25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D5D02D-A1EA-42A1-91DD-4E24A3F24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52D5D02D-A1EA-42A1-91DD-4E24A3F24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48E9CE-494F-403C-830B-724A7D882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3648E9CE-494F-403C-830B-724A7D882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5A7C5B-3270-496E-87FC-844B9E03F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graphicEl>
                                              <a:dgm id="{045A7C5B-3270-496E-87FC-844B9E03F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DDFFEF-8C15-42B3-9ED4-1D6BE0FD6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graphicEl>
                                              <a:dgm id="{5DDDFFEF-8C15-42B3-9ED4-1D6BE0FD6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5CA2E4-889A-468B-873F-A9429DB91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graphicEl>
                                              <a:dgm id="{9D5CA2E4-889A-468B-873F-A9429DB91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10825B-366D-422B-97A0-B19157F98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graphicEl>
                                              <a:dgm id="{3B10825B-366D-422B-97A0-B19157F98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552776-FE56-4B39-BFC1-59DBA280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graphicEl>
                                              <a:dgm id="{8F552776-FE56-4B39-BFC1-59DBA2807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43FECA-565C-46E9-B324-50C57995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CF43FECA-565C-46E9-B324-50C579950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C00411-C37B-4987-BA42-850C37150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D4C00411-C37B-4987-BA42-850C37150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004A24-BC1A-4C41-BE1B-3142103E1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56004A24-BC1A-4C41-BE1B-3142103E1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97AABD-F506-42EC-9020-8579A68FA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>
                                            <p:graphicEl>
                                              <a:dgm id="{8597AABD-F506-42EC-9020-8579A68FA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8E3230-6897-42F0-A910-1A9FBD093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>
                                            <p:graphicEl>
                                              <a:dgm id="{D58E3230-6897-42F0-A910-1A9FBD093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1BBA46-1158-413B-B640-4F4460683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>
                                            <p:graphicEl>
                                              <a:dgm id="{6B1BBA46-1158-413B-B640-4F4460683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704388-4A9F-485F-A171-25D6D8CC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9460"/>
            <a:ext cx="12192000" cy="975783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How does “Cognitive” differ from traditional AI / ML / Causal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EBFC68-EEDD-40C8-AFC0-B7B404B18616}"/>
              </a:ext>
            </a:extLst>
          </p:cNvPr>
          <p:cNvSpPr txBox="1"/>
          <p:nvPr/>
        </p:nvSpPr>
        <p:spPr>
          <a:xfrm>
            <a:off x="1" y="966323"/>
            <a:ext cx="11978837" cy="2964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2400" b="1" i="1" dirty="0">
                <a:solidFill>
                  <a:schemeClr val="tx2"/>
                </a:solidFill>
                <a:latin typeface="CiscoSansTT ExtraLight"/>
              </a:rPr>
              <a:t>It’s cognitive because in addition to analyzing historical patterns, it also would learn to “alter” the future and “self-learn” to optimize combinations for finding what works for a customer across dimensions like time, region, technology. </a:t>
            </a:r>
          </a:p>
          <a:p>
            <a:pPr defTabSz="1219170">
              <a:defRPr/>
            </a:pP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CiscoSansTT ExtraLight"/>
              </a:rPr>
              <a:t>For ML experts, additionally, Cognitive would identify “true” causal factors with “evidence” – not just correlated features</a:t>
            </a:r>
          </a:p>
          <a:p>
            <a:pPr algn="ctr" defTabSz="1219170">
              <a:defRPr/>
            </a:pPr>
            <a:r>
              <a:rPr lang="en-US" sz="2400" b="1" i="1" dirty="0">
                <a:solidFill>
                  <a:srgbClr val="00B050"/>
                </a:solidFill>
                <a:latin typeface="CiscoSansTT ExtraLight"/>
              </a:rPr>
              <a:t>Cognitive =  Next  version of Artificial Intelligence  </a:t>
            </a:r>
          </a:p>
          <a:p>
            <a:pPr algn="ctr" defTabSz="1219170">
              <a:defRPr/>
            </a:pPr>
            <a:r>
              <a:rPr lang="en-US" sz="1867" b="1" i="1" dirty="0">
                <a:solidFill>
                  <a:srgbClr val="00B050"/>
                </a:solidFill>
                <a:latin typeface="CiscoSansTT ExtraLight"/>
              </a:rPr>
              <a:t>(Personalized AI based on customer, time, product mix)</a:t>
            </a:r>
            <a:endParaRPr lang="en-US" sz="2400" b="1" i="1" dirty="0">
              <a:solidFill>
                <a:srgbClr val="00B050"/>
              </a:solidFill>
              <a:latin typeface="CiscoSansTT ExtraLight"/>
            </a:endParaRPr>
          </a:p>
          <a:p>
            <a:pPr defTabSz="1219170">
              <a:defRPr/>
            </a:pPr>
            <a:endParaRPr lang="en-US" sz="2400" dirty="0">
              <a:solidFill>
                <a:schemeClr val="tx2"/>
              </a:solidFill>
              <a:latin typeface="CiscoSansTT ExtraLight"/>
            </a:endParaRP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0448A367-ADEC-4AEB-9008-878E54A89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2" y="3710060"/>
            <a:ext cx="8058726" cy="31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3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8880-F312-4870-822D-6E4FC27D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1" y="489777"/>
            <a:ext cx="6677891" cy="1736188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Why cognitive ?</a:t>
            </a:r>
          </a:p>
        </p:txBody>
      </p:sp>
      <p:pic>
        <p:nvPicPr>
          <p:cNvPr id="4" name="Picture 2" descr="Image result for eyetest machine&quot;">
            <a:extLst>
              <a:ext uri="{FF2B5EF4-FFF2-40B4-BE49-F238E27FC236}">
                <a16:creationId xmlns:a16="http://schemas.microsoft.com/office/drawing/2014/main" id="{34639E7D-5787-445E-94B6-18633BBF9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r="-3" b="-3"/>
          <a:stretch/>
        </p:blipFill>
        <p:spPr bwMode="auto">
          <a:xfrm>
            <a:off x="378930" y="489777"/>
            <a:ext cx="4006356" cy="31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40630598-65F7-41B2-99F5-A52069D57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6" b="3"/>
          <a:stretch/>
        </p:blipFill>
        <p:spPr bwMode="auto">
          <a:xfrm>
            <a:off x="119694" y="3864405"/>
            <a:ext cx="4387113" cy="251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B129-3469-466A-8F09-0D42A09AE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1" y="2225965"/>
            <a:ext cx="6677891" cy="4054762"/>
          </a:xfrm>
          <a:solidFill>
            <a:schemeClr val="tx1"/>
          </a:solidFill>
        </p:spPr>
        <p:txBody>
          <a:bodyPr anchor="t">
            <a:normAutofit fontScale="92500" lnSpcReduction="10000"/>
          </a:bodyPr>
          <a:lstStyle/>
          <a:p>
            <a:pPr marL="342900" indent="-342900">
              <a:buFont typeface="+mj-lt"/>
              <a:buAutoNum type="alphaUcPeriod"/>
            </a:pP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</a:rPr>
              <a:t>Simulate “human thought processes” in a quantitative model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</a:rPr>
              <a:t>Basic machine learning would not able to predict future “accurately” because :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>
              <a:solidFill>
                <a:srgbClr val="FFFFFF"/>
              </a:solidFill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sz="1600" i="1" dirty="0">
                <a:solidFill>
                  <a:srgbClr val="FFFFFF"/>
                </a:solidFill>
              </a:rPr>
              <a:t>Business volatility are not easily captured by machine learning because of “changing nature of business”</a:t>
            </a:r>
          </a:p>
          <a:p>
            <a:pPr marL="857250" lvl="1" indent="-400050">
              <a:buFont typeface="+mj-lt"/>
              <a:buAutoNum type="romanLcPeriod"/>
            </a:pPr>
            <a:endParaRPr lang="en-US" sz="1600" i="1" dirty="0">
              <a:solidFill>
                <a:srgbClr val="FFFFFF"/>
              </a:solidFill>
            </a:endParaRPr>
          </a:p>
          <a:p>
            <a:pPr marL="857250" lvl="1" indent="-400050">
              <a:buFont typeface="+mj-lt"/>
              <a:buAutoNum type="romanLcPeriod"/>
            </a:pPr>
            <a:r>
              <a:rPr lang="en-US" sz="1600" i="1" dirty="0">
                <a:solidFill>
                  <a:srgbClr val="FFFFFF"/>
                </a:solidFill>
              </a:rPr>
              <a:t>“Microscopic” decision by various teams – Good for me, is it good for others ?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</a:rPr>
              <a:t>Cognitive = Does not ‘replicate’ mistakes of human decisions. Evolves and corrects itself by each interaction  </a:t>
            </a:r>
          </a:p>
          <a:p>
            <a:pPr marL="342900" indent="-342900">
              <a:buFont typeface="+mj-lt"/>
              <a:buAutoNum type="alphaUcPeriod"/>
            </a:pPr>
            <a:endParaRPr lang="en-US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sz="1600" dirty="0">
                <a:solidFill>
                  <a:srgbClr val="FFFFFF"/>
                </a:solidFill>
              </a:rPr>
              <a:t>Understand customers erratic patterns (satisfaction , purchase, predictability) </a:t>
            </a:r>
          </a:p>
        </p:txBody>
      </p:sp>
    </p:spTree>
    <p:extLst>
      <p:ext uri="{BB962C8B-B14F-4D97-AF65-F5344CB8AC3E}">
        <p14:creationId xmlns:p14="http://schemas.microsoft.com/office/powerpoint/2010/main" val="204584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98D4A9E8-4B82-4408-A499-E6FFCCC5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531" y="233735"/>
            <a:ext cx="12055876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Forecasting accuracy for 10 businesses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EAAB4C-A335-4A2B-93CE-1F59FD67ED53}"/>
              </a:ext>
            </a:extLst>
          </p:cNvPr>
          <p:cNvSpPr txBox="1"/>
          <p:nvPr/>
        </p:nvSpPr>
        <p:spPr>
          <a:xfrm>
            <a:off x="4521248" y="6200364"/>
            <a:ext cx="455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All numbers above are in percentages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Each biz above is over $100 million in revenue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71E59B-7E33-486D-8153-7262027A0683}"/>
              </a:ext>
            </a:extLst>
          </p:cNvPr>
          <p:cNvSpPr/>
          <p:nvPr/>
        </p:nvSpPr>
        <p:spPr>
          <a:xfrm>
            <a:off x="11189437" y="-8878"/>
            <a:ext cx="1002563" cy="3076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6949D-160E-488D-AE88-0F27CA44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688"/>
            <a:ext cx="12192000" cy="45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111834" y="1604347"/>
          <a:ext cx="3791784" cy="2661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566">
                  <a:extLst>
                    <a:ext uri="{9D8B030D-6E8A-4147-A177-3AD203B41FA5}">
                      <a16:colId xmlns:a16="http://schemas.microsoft.com/office/drawing/2014/main" val="4243636822"/>
                    </a:ext>
                  </a:extLst>
                </a:gridCol>
                <a:gridCol w="1397766">
                  <a:extLst>
                    <a:ext uri="{9D8B030D-6E8A-4147-A177-3AD203B41FA5}">
                      <a16:colId xmlns:a16="http://schemas.microsoft.com/office/drawing/2014/main" val="2535790585"/>
                    </a:ext>
                  </a:extLst>
                </a:gridCol>
                <a:gridCol w="1590452">
                  <a:extLst>
                    <a:ext uri="{9D8B030D-6E8A-4147-A177-3AD203B41FA5}">
                      <a16:colId xmlns:a16="http://schemas.microsoft.com/office/drawing/2014/main" val="519425550"/>
                    </a:ext>
                  </a:extLst>
                </a:gridCol>
              </a:tblGrid>
              <a:tr h="684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Weeks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APJC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EMEAR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&amp;</a:t>
                      </a:r>
                      <a:r>
                        <a:rPr lang="en-US" sz="1600" b="1" baseline="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baseline="0" dirty="0">
                          <a:effectLst/>
                        </a:rPr>
                        <a:t>AMERICAS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1579730821"/>
                  </a:ext>
                </a:extLst>
              </a:tr>
              <a:tr h="2412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177077247"/>
                  </a:ext>
                </a:extLst>
              </a:tr>
              <a:tr h="2412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3221985370"/>
                  </a:ext>
                </a:extLst>
              </a:tr>
              <a:tr h="2412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6.6%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3726171758"/>
                  </a:ext>
                </a:extLst>
              </a:tr>
              <a:tr h="2412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2257186690"/>
                  </a:ext>
                </a:extLst>
              </a:tr>
              <a:tr h="2412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16.7%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3951435021"/>
                  </a:ext>
                </a:extLst>
              </a:tr>
              <a:tr h="2412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730886284"/>
                  </a:ext>
                </a:extLst>
              </a:tr>
              <a:tr h="2412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4274277751"/>
                  </a:ext>
                </a:extLst>
              </a:tr>
              <a:tr h="2412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b"/>
                </a:tc>
                <a:extLst>
                  <a:ext uri="{0D108BD9-81ED-4DB2-BD59-A6C34878D82A}">
                    <a16:rowId xmlns:a16="http://schemas.microsoft.com/office/drawing/2014/main" val="4024686762"/>
                  </a:ext>
                </a:extLst>
              </a:tr>
            </a:tbl>
          </a:graphicData>
        </a:graphic>
      </p:graphicFrame>
      <p:pic>
        <p:nvPicPr>
          <p:cNvPr id="1027" name="Picture 4" descr="cid:image005.png@01D35187.3E3D35B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3165963"/>
            <a:ext cx="5916502" cy="33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942235" y="4755389"/>
            <a:ext cx="1093409" cy="8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018426" y="5829022"/>
            <a:ext cx="1093409" cy="8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11834" y="4513564"/>
            <a:ext cx="2250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Response rate APJC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11835" y="5590959"/>
            <a:ext cx="3588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Response rate AMERICAS and EMEA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872" y="1795818"/>
            <a:ext cx="7878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Wingdings" panose="05000000000000000000" pitchFamily="2" charset="2"/>
              <a:buChar char="v"/>
            </a:pPr>
            <a:r>
              <a:rPr lang="en-US" sz="1600" dirty="0"/>
              <a:t>Selectively targeting customers to increase engagement </a:t>
            </a:r>
          </a:p>
          <a:p>
            <a:pPr marL="285664" indent="-285664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664" indent="-285664">
              <a:buFont typeface="Wingdings" panose="05000000000000000000" pitchFamily="2" charset="2"/>
              <a:buChar char="v"/>
            </a:pPr>
            <a:r>
              <a:rPr lang="en-US" sz="1600" dirty="0"/>
              <a:t>Dotted line shows time when CDF was applied on 2000+ APJC customers</a:t>
            </a:r>
          </a:p>
          <a:p>
            <a:r>
              <a:rPr lang="en-US" sz="1600" dirty="0"/>
              <a:t> </a:t>
            </a:r>
          </a:p>
          <a:p>
            <a:pPr marL="285664" indent="-285664"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8349617" y="1172937"/>
            <a:ext cx="4332583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 Rate by Region / Weeks</a:t>
            </a:r>
            <a:endParaRPr lang="en-US" altLang="en-US" sz="1000" b="1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4108" y="6550303"/>
            <a:ext cx="2611892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Response rate by Fiscal Weeks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5EBB55-143D-4CE0-AF76-5BEFA02AC066}"/>
              </a:ext>
            </a:extLst>
          </p:cNvPr>
          <p:cNvSpPr txBox="1">
            <a:spLocks/>
          </p:cNvSpPr>
          <p:nvPr/>
        </p:nvSpPr>
        <p:spPr bwMode="auto">
          <a:xfrm>
            <a:off x="0" y="-7060"/>
            <a:ext cx="12192000" cy="98695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b="1" dirty="0">
                <a:solidFill>
                  <a:schemeClr val="bg2"/>
                </a:solidFill>
              </a:rPr>
              <a:t>Customer Engagement – Increasing Sales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D711D0-6A0B-4120-8DE8-D80D56CE3AAE}"/>
              </a:ext>
            </a:extLst>
          </p:cNvPr>
          <p:cNvSpPr/>
          <p:nvPr/>
        </p:nvSpPr>
        <p:spPr>
          <a:xfrm>
            <a:off x="11198873" y="-5950"/>
            <a:ext cx="1002563" cy="30769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55885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044CB77-5471-41C7-8C8A-2FD9896BBEA2}"/>
              </a:ext>
            </a:extLst>
          </p:cNvPr>
          <p:cNvSpPr/>
          <p:nvPr/>
        </p:nvSpPr>
        <p:spPr>
          <a:xfrm>
            <a:off x="851990" y="1407435"/>
            <a:ext cx="812297" cy="812297"/>
          </a:xfrm>
          <a:prstGeom prst="ellipse">
            <a:avLst/>
          </a:prstGeom>
          <a:noFill/>
          <a:ln w="508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40266D-E79C-4D65-A50E-C302DA08F8D6}"/>
              </a:ext>
            </a:extLst>
          </p:cNvPr>
          <p:cNvSpPr/>
          <p:nvPr/>
        </p:nvSpPr>
        <p:spPr>
          <a:xfrm>
            <a:off x="849901" y="4437189"/>
            <a:ext cx="812297" cy="812297"/>
          </a:xfrm>
          <a:prstGeom prst="ellipse">
            <a:avLst/>
          </a:prstGeom>
          <a:noFill/>
          <a:ln w="508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ADADEF-908B-48AB-B64F-AE2E528031F9}"/>
              </a:ext>
            </a:extLst>
          </p:cNvPr>
          <p:cNvSpPr/>
          <p:nvPr/>
        </p:nvSpPr>
        <p:spPr>
          <a:xfrm>
            <a:off x="851990" y="2861625"/>
            <a:ext cx="812297" cy="812297"/>
          </a:xfrm>
          <a:prstGeom prst="ellipse">
            <a:avLst/>
          </a:prstGeom>
          <a:noFill/>
          <a:ln w="508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" name="Oval 21">
            <a:extLst>
              <a:ext uri="{FF2B5EF4-FFF2-40B4-BE49-F238E27FC236}">
                <a16:creationId xmlns:a16="http://schemas.microsoft.com/office/drawing/2014/main" id="{9C4B6BFF-37D3-4664-9A2C-5D68FA70B52C}"/>
              </a:ext>
            </a:extLst>
          </p:cNvPr>
          <p:cNvSpPr>
            <a:spLocks noChangeAspect="1"/>
          </p:cNvSpPr>
          <p:nvPr/>
        </p:nvSpPr>
        <p:spPr>
          <a:xfrm>
            <a:off x="1041283" y="1594916"/>
            <a:ext cx="433711" cy="4373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CF8C4F-4284-4767-B633-4CCB69F0B9E2}"/>
              </a:ext>
            </a:extLst>
          </p:cNvPr>
          <p:cNvSpPr/>
          <p:nvPr/>
        </p:nvSpPr>
        <p:spPr>
          <a:xfrm>
            <a:off x="6642744" y="1396018"/>
            <a:ext cx="812297" cy="812297"/>
          </a:xfrm>
          <a:prstGeom prst="ellipse">
            <a:avLst/>
          </a:prstGeom>
          <a:noFill/>
          <a:ln w="508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highlight>
                <a:srgbClr val="00FF00"/>
              </a:highligh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3934C2-853C-4153-A5B7-DEB430DFD98C}"/>
              </a:ext>
            </a:extLst>
          </p:cNvPr>
          <p:cNvSpPr/>
          <p:nvPr/>
        </p:nvSpPr>
        <p:spPr>
          <a:xfrm>
            <a:off x="6664133" y="2832897"/>
            <a:ext cx="812297" cy="812297"/>
          </a:xfrm>
          <a:prstGeom prst="ellipse">
            <a:avLst/>
          </a:prstGeom>
          <a:noFill/>
          <a:ln w="508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5" name="Donut 24">
            <a:extLst>
              <a:ext uri="{FF2B5EF4-FFF2-40B4-BE49-F238E27FC236}">
                <a16:creationId xmlns:a16="http://schemas.microsoft.com/office/drawing/2014/main" id="{0E579A04-F7C1-4CDC-BEA4-99108214D379}"/>
              </a:ext>
            </a:extLst>
          </p:cNvPr>
          <p:cNvSpPr/>
          <p:nvPr/>
        </p:nvSpPr>
        <p:spPr>
          <a:xfrm>
            <a:off x="6819996" y="1571402"/>
            <a:ext cx="457799" cy="46152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D05553-29F9-4392-B509-81B0299ED063}"/>
              </a:ext>
            </a:extLst>
          </p:cNvPr>
          <p:cNvGrpSpPr/>
          <p:nvPr/>
        </p:nvGrpSpPr>
        <p:grpSpPr>
          <a:xfrm>
            <a:off x="1790219" y="1382555"/>
            <a:ext cx="3518627" cy="1106150"/>
            <a:chOff x="1472558" y="1010102"/>
            <a:chExt cx="2937059" cy="8296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3DE631-9097-4B7C-9D7B-06A2058626AD}"/>
                </a:ext>
              </a:extLst>
            </p:cNvPr>
            <p:cNvSpPr txBox="1"/>
            <p:nvPr/>
          </p:nvSpPr>
          <p:spPr>
            <a:xfrm>
              <a:off x="1472558" y="1124134"/>
              <a:ext cx="2765965" cy="715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Customer centric Order fulfillment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Who drives what  - Lead time vs Booking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E5FE65-C9C1-404C-8F84-5205251C7414}"/>
                </a:ext>
              </a:extLst>
            </p:cNvPr>
            <p:cNvSpPr txBox="1"/>
            <p:nvPr/>
          </p:nvSpPr>
          <p:spPr>
            <a:xfrm>
              <a:off x="1472558" y="1010102"/>
              <a:ext cx="2937059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/>
                <a:t>Reduce Supply Chain Bottlenecks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EFBEBE-C88B-47C3-9CAA-7DE13752545C}"/>
              </a:ext>
            </a:extLst>
          </p:cNvPr>
          <p:cNvGrpSpPr/>
          <p:nvPr/>
        </p:nvGrpSpPr>
        <p:grpSpPr>
          <a:xfrm>
            <a:off x="1868029" y="4357387"/>
            <a:ext cx="3707148" cy="924892"/>
            <a:chOff x="1472557" y="1010100"/>
            <a:chExt cx="2765966" cy="6936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677C75-DFF5-4A6A-A856-91EB94BE49ED}"/>
                </a:ext>
              </a:extLst>
            </p:cNvPr>
            <p:cNvSpPr txBox="1"/>
            <p:nvPr/>
          </p:nvSpPr>
          <p:spPr>
            <a:xfrm>
              <a:off x="1472557" y="1265187"/>
              <a:ext cx="2594209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Prevent escalations &amp; expedites before they occur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A40B94-ED68-4184-840E-EC2FA221CC7E}"/>
                </a:ext>
              </a:extLst>
            </p:cNvPr>
            <p:cNvSpPr txBox="1"/>
            <p:nvPr/>
          </p:nvSpPr>
          <p:spPr>
            <a:xfrm>
              <a:off x="1472558" y="1010100"/>
              <a:ext cx="2765965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/>
                <a:t>Escalation Risk Prediction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E63C20-9FF9-405F-B9BB-2003CDDC230D}"/>
              </a:ext>
            </a:extLst>
          </p:cNvPr>
          <p:cNvGrpSpPr/>
          <p:nvPr/>
        </p:nvGrpSpPr>
        <p:grpSpPr>
          <a:xfrm>
            <a:off x="1870119" y="2675492"/>
            <a:ext cx="3445437" cy="1054884"/>
            <a:chOff x="1472558" y="1010102"/>
            <a:chExt cx="3922556" cy="7911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F18663-E39C-4CBF-AC13-91C56E054BA0}"/>
                </a:ext>
              </a:extLst>
            </p:cNvPr>
            <p:cNvSpPr txBox="1"/>
            <p:nvPr/>
          </p:nvSpPr>
          <p:spPr>
            <a:xfrm>
              <a:off x="1472558" y="1362684"/>
              <a:ext cx="3922556" cy="4385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Full product lifecycle, sentiment, Competition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F4E365-8BBD-403E-92E9-C19DB3EC5B6B}"/>
                </a:ext>
              </a:extLst>
            </p:cNvPr>
            <p:cNvSpPr txBox="1"/>
            <p:nvPr/>
          </p:nvSpPr>
          <p:spPr>
            <a:xfrm>
              <a:off x="1472558" y="1010102"/>
              <a:ext cx="3753711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/>
                <a:t>Precise Demand Forecasting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30B02F5-7A6F-4515-BA93-2A66AF13D73D}"/>
              </a:ext>
            </a:extLst>
          </p:cNvPr>
          <p:cNvGrpSpPr/>
          <p:nvPr/>
        </p:nvGrpSpPr>
        <p:grpSpPr>
          <a:xfrm>
            <a:off x="7684455" y="1212639"/>
            <a:ext cx="3075909" cy="1100168"/>
            <a:chOff x="1472558" y="853551"/>
            <a:chExt cx="3501857" cy="8251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FECFD0-62D5-45FF-B8D2-44271B27D8CE}"/>
                </a:ext>
              </a:extLst>
            </p:cNvPr>
            <p:cNvSpPr txBox="1"/>
            <p:nvPr/>
          </p:nvSpPr>
          <p:spPr>
            <a:xfrm>
              <a:off x="1472558" y="1055429"/>
              <a:ext cx="3339966" cy="6232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Better engagement with your customers &amp; Increase quality of response rate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3D353F-7291-4EDE-AC87-3A304C58A785}"/>
                </a:ext>
              </a:extLst>
            </p:cNvPr>
            <p:cNvSpPr txBox="1"/>
            <p:nvPr/>
          </p:nvSpPr>
          <p:spPr>
            <a:xfrm>
              <a:off x="1472558" y="853551"/>
              <a:ext cx="3501857" cy="2539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/>
                <a:t>High Customer Engagement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08BB77-59E0-49C3-88B9-BA3382D77432}"/>
              </a:ext>
            </a:extLst>
          </p:cNvPr>
          <p:cNvGrpSpPr/>
          <p:nvPr/>
        </p:nvGrpSpPr>
        <p:grpSpPr>
          <a:xfrm>
            <a:off x="7684455" y="2657205"/>
            <a:ext cx="3655555" cy="1298698"/>
            <a:chOff x="1472557" y="909794"/>
            <a:chExt cx="3977654" cy="9740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88B54A-2FDA-4788-909C-DB37AA9A0EFF}"/>
                </a:ext>
              </a:extLst>
            </p:cNvPr>
            <p:cNvSpPr txBox="1"/>
            <p:nvPr/>
          </p:nvSpPr>
          <p:spPr>
            <a:xfrm>
              <a:off x="1472558" y="1260570"/>
              <a:ext cx="3977653" cy="6232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Price, Quality, Cause, Loyalty, Technology, Personality, Engagement, Sentiment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A30C19-7227-4467-88F7-60048562E9E9}"/>
                </a:ext>
              </a:extLst>
            </p:cNvPr>
            <p:cNvSpPr txBox="1"/>
            <p:nvPr/>
          </p:nvSpPr>
          <p:spPr>
            <a:xfrm>
              <a:off x="1472557" y="909794"/>
              <a:ext cx="3977654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b="1" dirty="0"/>
                <a:t>Develop Customer Personas / Motivation to buy from your company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Block Arc 11">
            <a:extLst>
              <a:ext uri="{FF2B5EF4-FFF2-40B4-BE49-F238E27FC236}">
                <a16:creationId xmlns:a16="http://schemas.microsoft.com/office/drawing/2014/main" id="{57C96E04-2509-4B8A-907A-938E3887F8AC}"/>
              </a:ext>
            </a:extLst>
          </p:cNvPr>
          <p:cNvSpPr/>
          <p:nvPr/>
        </p:nvSpPr>
        <p:spPr>
          <a:xfrm rot="10800000">
            <a:off x="1132584" y="3071497"/>
            <a:ext cx="259893" cy="346955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Smiley Face 14">
            <a:extLst>
              <a:ext uri="{FF2B5EF4-FFF2-40B4-BE49-F238E27FC236}">
                <a16:creationId xmlns:a16="http://schemas.microsoft.com/office/drawing/2014/main" id="{6400341D-DB77-46FD-A2A1-C094727B0DFD}"/>
              </a:ext>
            </a:extLst>
          </p:cNvPr>
          <p:cNvSpPr/>
          <p:nvPr/>
        </p:nvSpPr>
        <p:spPr>
          <a:xfrm>
            <a:off x="6852476" y="3046533"/>
            <a:ext cx="445432" cy="38977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7B2B6D2B-CB1E-4815-AF0F-E4D5E9AD483A}"/>
              </a:ext>
            </a:extLst>
          </p:cNvPr>
          <p:cNvSpPr txBox="1">
            <a:spLocks/>
          </p:cNvSpPr>
          <p:nvPr/>
        </p:nvSpPr>
        <p:spPr bwMode="auto">
          <a:xfrm>
            <a:off x="-4068" y="-6567"/>
            <a:ext cx="12192000" cy="1038527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800" dirty="0">
                <a:solidFill>
                  <a:schemeClr val="bg1"/>
                </a:solidFill>
              </a:rPr>
              <a:t>More areas to apply Cognitive Forecasting</a:t>
            </a:r>
          </a:p>
        </p:txBody>
      </p:sp>
      <p:sp>
        <p:nvSpPr>
          <p:cNvPr id="45" name="Freeform 20">
            <a:extLst>
              <a:ext uri="{FF2B5EF4-FFF2-40B4-BE49-F238E27FC236}">
                <a16:creationId xmlns:a16="http://schemas.microsoft.com/office/drawing/2014/main" id="{72A7E5DF-56B7-4C09-AD7A-85CFE60C3588}"/>
              </a:ext>
            </a:extLst>
          </p:cNvPr>
          <p:cNvSpPr/>
          <p:nvPr/>
        </p:nvSpPr>
        <p:spPr>
          <a:xfrm>
            <a:off x="1072107" y="4641321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ADC9F0D-3BCA-40B4-9A05-B67AEE8F5C5F}"/>
              </a:ext>
            </a:extLst>
          </p:cNvPr>
          <p:cNvSpPr/>
          <p:nvPr/>
        </p:nvSpPr>
        <p:spPr>
          <a:xfrm>
            <a:off x="6711058" y="4510042"/>
            <a:ext cx="812297" cy="812297"/>
          </a:xfrm>
          <a:prstGeom prst="ellipse">
            <a:avLst/>
          </a:prstGeom>
          <a:noFill/>
          <a:ln w="508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357AF99-0BE0-4BE8-93D1-A87223028B9E}"/>
              </a:ext>
            </a:extLst>
          </p:cNvPr>
          <p:cNvGrpSpPr/>
          <p:nvPr/>
        </p:nvGrpSpPr>
        <p:grpSpPr>
          <a:xfrm>
            <a:off x="7728402" y="4324569"/>
            <a:ext cx="3413310" cy="1274632"/>
            <a:chOff x="1452085" y="1018925"/>
            <a:chExt cx="2786438" cy="77203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5F2C574-248F-4C77-AAE8-A7C6FB3ABA5B}"/>
                </a:ext>
              </a:extLst>
            </p:cNvPr>
            <p:cNvSpPr txBox="1"/>
            <p:nvPr/>
          </p:nvSpPr>
          <p:spPr>
            <a:xfrm>
              <a:off x="1472558" y="1287633"/>
              <a:ext cx="2765965" cy="503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/>
                <a:t>Help your customers understand their own future needs and how you fulfil those commitments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51A57A6-1D4C-4A6B-A763-BFA607DDC14E}"/>
                </a:ext>
              </a:extLst>
            </p:cNvPr>
            <p:cNvSpPr txBox="1"/>
            <p:nvPr/>
          </p:nvSpPr>
          <p:spPr>
            <a:xfrm>
              <a:off x="1452085" y="1018925"/>
              <a:ext cx="2765965" cy="2050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Plan future with your customers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Pie 24">
            <a:extLst>
              <a:ext uri="{FF2B5EF4-FFF2-40B4-BE49-F238E27FC236}">
                <a16:creationId xmlns:a16="http://schemas.microsoft.com/office/drawing/2014/main" id="{4A2C40F8-3B3D-43D9-B95E-2ACAC27EE585}"/>
              </a:ext>
            </a:extLst>
          </p:cNvPr>
          <p:cNvSpPr/>
          <p:nvPr/>
        </p:nvSpPr>
        <p:spPr>
          <a:xfrm>
            <a:off x="6921763" y="4698280"/>
            <a:ext cx="409255" cy="4069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5130C8-3CB9-4978-92CB-8C77DF60081D}"/>
              </a:ext>
            </a:extLst>
          </p:cNvPr>
          <p:cNvSpPr/>
          <p:nvPr/>
        </p:nvSpPr>
        <p:spPr>
          <a:xfrm>
            <a:off x="1132584" y="5924375"/>
            <a:ext cx="3476947" cy="66501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Supply Chain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9437A77-1CF3-49A8-B935-1C4879C1547F}"/>
              </a:ext>
            </a:extLst>
          </p:cNvPr>
          <p:cNvSpPr/>
          <p:nvPr/>
        </p:nvSpPr>
        <p:spPr>
          <a:xfrm>
            <a:off x="7863063" y="5924375"/>
            <a:ext cx="3476947" cy="66501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976677-CB13-4C09-94F9-EDD1EAE8A1DB}"/>
              </a:ext>
            </a:extLst>
          </p:cNvPr>
          <p:cNvCxnSpPr>
            <a:stCxn id="3" idx="3"/>
            <a:endCxn id="38" idx="1"/>
          </p:cNvCxnSpPr>
          <p:nvPr/>
        </p:nvCxnSpPr>
        <p:spPr>
          <a:xfrm>
            <a:off x="4609531" y="6256884"/>
            <a:ext cx="325353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4C0143B-0507-4C1B-ACCD-A89367E3968A}"/>
              </a:ext>
            </a:extLst>
          </p:cNvPr>
          <p:cNvSpPr txBox="1"/>
          <p:nvPr/>
        </p:nvSpPr>
        <p:spPr>
          <a:xfrm>
            <a:off x="5833603" y="5921185"/>
            <a:ext cx="8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meets </a:t>
            </a:r>
          </a:p>
        </p:txBody>
      </p:sp>
    </p:spTree>
    <p:extLst>
      <p:ext uri="{BB962C8B-B14F-4D97-AF65-F5344CB8AC3E}">
        <p14:creationId xmlns:p14="http://schemas.microsoft.com/office/powerpoint/2010/main" val="250675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9B253E-2D99-409E-917C-5D44B829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72" y="-266700"/>
            <a:ext cx="12246143" cy="7124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29E45-6BF7-4421-83B6-4DE555CE51A7}"/>
              </a:ext>
            </a:extLst>
          </p:cNvPr>
          <p:cNvSpPr txBox="1"/>
          <p:nvPr/>
        </p:nvSpPr>
        <p:spPr>
          <a:xfrm>
            <a:off x="5877364" y="4549676"/>
            <a:ext cx="6341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Don’t predict future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rather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Shape your future: </a:t>
            </a:r>
          </a:p>
          <a:p>
            <a:pPr algn="ctr"/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“The way you want it to be”</a:t>
            </a:r>
          </a:p>
        </p:txBody>
      </p:sp>
    </p:spTree>
    <p:extLst>
      <p:ext uri="{BB962C8B-B14F-4D97-AF65-F5344CB8AC3E}">
        <p14:creationId xmlns:p14="http://schemas.microsoft.com/office/powerpoint/2010/main" val="1423545182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594</Words>
  <Application>Microsoft Macintosh PowerPoint</Application>
  <PresentationFormat>Widescreen</PresentationFormat>
  <Paragraphs>107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Berlin Sans FB Demi</vt:lpstr>
      <vt:lpstr>Calibri</vt:lpstr>
      <vt:lpstr>Calibri Light</vt:lpstr>
      <vt:lpstr>CiscoSansTT ExtraLight</vt:lpstr>
      <vt:lpstr>Manrope</vt:lpstr>
      <vt:lpstr>Wingdings</vt:lpstr>
      <vt:lpstr>4_Office Theme</vt:lpstr>
      <vt:lpstr>PowerPoint Presentation</vt:lpstr>
      <vt:lpstr>Cognitive Demand Forecasting</vt:lpstr>
      <vt:lpstr>How does “Cognitive” differ from traditional AI / ML / Causal</vt:lpstr>
      <vt:lpstr>Why cognitive ?</vt:lpstr>
      <vt:lpstr>Forecasting accuracy for 10 businesses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QTD Bookings Attainment</dc:title>
  <dc:creator>Carlos Gutierrez Hopkins (carlosgu)</dc:creator>
  <cp:lastModifiedBy>Prashant Gupta</cp:lastModifiedBy>
  <cp:revision>166</cp:revision>
  <dcterms:created xsi:type="dcterms:W3CDTF">2021-08-03T17:08:05Z</dcterms:created>
  <dcterms:modified xsi:type="dcterms:W3CDTF">2026-04-27T05:03:56Z</dcterms:modified>
</cp:coreProperties>
</file>